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84" r:id="rId2"/>
    <p:sldId id="335" r:id="rId3"/>
    <p:sldId id="336" r:id="rId4"/>
    <p:sldId id="347" r:id="rId5"/>
    <p:sldId id="329" r:id="rId6"/>
    <p:sldId id="337" r:id="rId7"/>
    <p:sldId id="342" r:id="rId8"/>
    <p:sldId id="345" r:id="rId9"/>
    <p:sldId id="344" r:id="rId10"/>
    <p:sldId id="332" r:id="rId11"/>
    <p:sldId id="34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C7C47-DD11-332D-5B63-25AAD16A5DBE}" v="622" dt="2025-02-13T03:49:02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77123"/>
  </p:normalViewPr>
  <p:slideViewPr>
    <p:cSldViewPr snapToGrid="0">
      <p:cViewPr varScale="1">
        <p:scale>
          <a:sx n="96" d="100"/>
          <a:sy n="96" d="100"/>
        </p:scale>
        <p:origin x="2360" y="176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7045F-DC14-8B4E-9E1D-33B6CFD1E88F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61F05-5470-554C-AA24-3D60FBB5A2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847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F877F-0B09-6E8D-47D7-2BB9098A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3CE463-5B74-06A2-B5B6-9A3CD970D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21A73-1693-F9E1-FC07-7D541FE90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6F8832-457D-4957-5C5C-5B085F2AD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772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2B6EE-E967-F153-6548-D60B97CD7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E22-A1D9-DB87-4EC0-9BBA420C4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001A0E-4DFE-8F42-C286-CBEEA8960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C95E-5D80-974E-6677-BCE328B5D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756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B345D-55A3-C142-6A78-29389DC30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5FD4EB-FDBA-6A83-4663-FB7470BBF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12977D-62CE-60F1-72DA-69A3B48FD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4AA02E-3339-1677-D695-FD50E3AD7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479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BCE7-4649-1C74-C9C4-D6BD23E7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AF8736-D565-FAAB-7B0E-AAA7CE804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44B8E5-5284-37A3-8141-B0815D94B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727A1-514C-F45C-144C-7D98BD66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585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B07B-AABC-1986-5F66-879EA74F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A49AA5-4910-63F8-4439-FACF489E2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20E56E-C9EA-635C-0631-0F342A9E7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실험과정이나 순서상 세포의 활동이 고정된 형태라서 상호작용이 어렵다면</a:t>
            </a:r>
            <a:r>
              <a:rPr lang="en-US" altLang="ko-KR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?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200" b="1" dirty="0">
                <a:highlight>
                  <a:srgbClr val="00FF00"/>
                </a:highlight>
              </a:rPr>
              <a:t>일반적으로 세포 간의 상호작용을 하는 데에 소요되는 시간이 </a:t>
            </a:r>
            <a:r>
              <a:rPr lang="en-US" altLang="ko-KR" sz="1200" b="1" dirty="0">
                <a:highlight>
                  <a:srgbClr val="00FF00"/>
                </a:highlight>
              </a:rPr>
              <a:t>Droplet </a:t>
            </a:r>
            <a:r>
              <a:rPr lang="ko-KR" altLang="en-US" sz="1200" b="1" dirty="0">
                <a:highlight>
                  <a:srgbClr val="00FF00"/>
                </a:highlight>
              </a:rPr>
              <a:t>형태로 유체관을 지나가는 시간보다 짧다면</a:t>
            </a:r>
            <a:endParaRPr lang="en-US" altLang="ko-KR" sz="1200" b="1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PIC-seq </a:t>
            </a:r>
            <a:r>
              <a:rPr lang="ko-KR" altLang="en-US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의 경우 </a:t>
            </a:r>
            <a:r>
              <a:rPr lang="en-US" altLang="ko-KR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2 </a:t>
            </a:r>
            <a:r>
              <a:rPr lang="ko-KR" altLang="en-US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세포를 강제로 묶어주는 과정이 존재하기도 함</a:t>
            </a:r>
            <a:endParaRPr lang="en-US" altLang="ko-KR" sz="1200" b="1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결합력이 강해 세포가 잘 떨어지지 않아서 </a:t>
            </a:r>
            <a:r>
              <a:rPr lang="en-US" altLang="ko-KR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Doublet </a:t>
            </a:r>
            <a:r>
              <a:rPr lang="ko-KR" altLang="en-US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이 된 케이스를 포함한다면</a:t>
            </a:r>
            <a:r>
              <a:rPr lang="en-US" altLang="ko-KR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r>
              <a:rPr lang="ko-KR" altLang="en-US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어떨지</a:t>
            </a:r>
            <a:r>
              <a:rPr lang="en-US" altLang="ko-KR" sz="1200" b="1" dirty="0">
                <a:highlight>
                  <a:srgbClr val="00FF00"/>
                </a:highlight>
                <a:sym typeface="Wingdings" panose="05000000000000000000" pitchFamily="2" charset="2"/>
              </a:rPr>
              <a:t>?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8DEE94-A052-EBD1-F848-35E4B78AD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269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1C6F-BDE4-F79E-9524-56AEC2C9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CBA9EE-68D5-1632-A1A0-95509B7AE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7F7B06-E56B-C4FD-B805-19FDB424C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40A12-4380-1092-CA40-E2C76CFEA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677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B726-D318-03AA-2396-0ADB4E039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1D145B-4F10-7FE3-FFB9-3CFDA78D5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24FF29-3349-78D6-F66A-A53CD196F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CA17B-FFB4-F4B6-A098-7158BD940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597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353CA-94D6-21BF-17E4-E6E0AD13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EB2AB8-41D9-CB1C-3B95-57EBBD38C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A37E03-993A-863A-44E2-A6E329B5A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2DFEC7-D60C-1B9C-BB21-04001D654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98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A144A-07EA-79DD-3FB3-DD8021E7F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1A3BC8-22F8-E923-0496-227B9804C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2108D1-EAAD-BA98-9E8B-BA33B0300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EADB0-B164-9E90-FB17-7C22149BD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865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DC93D-5941-F7BE-75BF-2ABDE83F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257C34-0602-0C6A-9194-57106BA09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F7C2EA-2955-9E6F-6EBC-7744DE8E2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29053B-9755-4B4A-FB08-578B214AA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872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A9B57-BB4F-D6C1-3100-81F876B4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43D568-0172-2415-9916-410870437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7B195-AFA6-4664-C3C5-67C81C8B0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669E0-2809-2269-419E-86FB5BA94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FB22-DAF4-A549-BC20-A9FC6A3461D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24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78C11-980C-C1FF-613B-57A75E822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AAD8AF-D7B6-A5E4-9EF4-B69ACE977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DA840F-2117-EE43-F64C-1B902FD4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64C62-8E3F-925B-681C-E2BFFA0DA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0A30C-6154-44C1-F318-6C939AFC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031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AD0C-084E-B6E4-9114-9A060514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E7750F-1476-C05A-B46A-DC971CE0C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149ACA-9063-9CE4-C445-4A0091C3B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F6720-5780-58AF-898B-CEEF1D9F3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60C53-9F8A-91AB-58ED-8AE8170B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65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F52F26-9DCB-AD84-A0FF-961AEAE07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93E9F8-78BB-C1A5-72A9-11F1C7E84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C3B0D9-8068-48BD-F141-090D76196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7F72E9-72E7-5A82-BC4C-F4108ECD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96318-D1CA-D5F5-52D6-BD6738E1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E27FD-EB73-17A7-CE09-7ECF53CE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1A0AF-F787-6C7D-536F-4EA2E2A7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4488E-E786-C9AD-52BD-AF7484FA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E87F33-4531-4B27-57DC-10ADE3AC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BC09C-DC3F-2E09-0440-27DEA746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523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17E10-1523-6261-DDFB-3A4D88BA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0B345-0D46-CE2D-2821-7AF14FBD1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77AC5-A096-DD0A-ABF1-18A949B0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4F6149-504E-3057-F019-EFC9AC3E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9A779-6387-2A42-3055-1576DAA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377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D7765-B39B-2D5B-38F1-41DF514D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B024D-C065-CA5B-BB11-B9151021F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EF6601-3F14-2AF4-653C-D9F1B11A8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F306CD-D0D1-481F-E51B-619C4F82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9628B5-ADB5-BD2C-C27E-342FB299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E2756-7E52-3D0C-3A79-83F02CBD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17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1FFD8-AB6F-B579-E7F8-800B3071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DCA193-252D-CA3E-8235-4BB97B7B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22ACE7-3BA7-AA2B-51C9-A1011E022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DB7D3E-0974-7950-A8E1-0562C2912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0C0479-25AE-364F-773E-9FD22A372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98799E-C6AD-228D-ACC6-A0424007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B7C7E9-CC9A-71CC-C5E2-7FBE89EF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C34D51-AAA6-725C-48C2-024029E3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47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665F8-17CD-39DD-C6FE-F3F5C8D2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BE723-CB00-EA8D-B6B9-E4516E7B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84302E-9F8E-9F78-50E9-77790917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A0AB29-ADF9-B023-B590-C42C0742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60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56F167-1A47-C51D-0FAB-CE58183E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44AD73-353D-94B6-AA02-2359FF29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26377-820D-F3FA-929F-BB4591F2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501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54E21-BF8A-7883-1ED5-827109B2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D4E78-CC11-B0EE-90B9-5A5C673DF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C6A2D-8242-2B16-BC33-75F9DFA0E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AC511-44E9-C200-2F69-182F8EC6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374CA3-12A0-F58A-7651-F6DF7CD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80248-E9CA-CEDB-7A9F-06A54D3E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118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9874E-BF11-7E2E-276E-F3ADF0AE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D1AE1A-ACDC-81B9-0105-D27075E4A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C4BABA-993F-59CE-44A8-B5A4659E5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EC9492-F802-7EF3-050C-E6D9BF26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515350-8E36-4D63-4A98-95F0C887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F0F28-F6F8-9D4D-A29F-4B7AD70B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357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3C94EA-7B1F-78FC-24C8-9E27B848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32C0E3-10A1-0CA6-95CB-C7DC97FEF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BF3A1-2596-7535-F1C2-69EE973F4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95823D-E7AD-884B-8524-1073A8999E53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212A4E-6509-1509-0FE3-BD3A8E524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0AA3D-6593-603A-177F-EFFB8FBE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7BBAFC-79C3-2C42-B44C-F39B0E707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123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emf"/><Relationship Id="rId7" Type="http://schemas.openxmlformats.org/officeDocument/2006/relationships/hyperlink" Target="https://github.com/bahareharandizade/KeyETM?tab=readme-ov-fi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589-021-00790-x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371/journal.pcbi.1009975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doi.org/10.1093/bioadv/vbad1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187E1-794B-9E57-3D46-E289514B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62729B-2EE6-B653-F47B-F0EF1A66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30" t="24828" r="1" b="63524"/>
          <a:stretch/>
        </p:blipFill>
        <p:spPr>
          <a:xfrm>
            <a:off x="9811263" y="6091880"/>
            <a:ext cx="2615623" cy="8062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ECFD12-5B22-EEE6-D1AB-17D5A0C19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590" y="2002083"/>
            <a:ext cx="8888819" cy="1065313"/>
          </a:xfrm>
        </p:spPr>
        <p:txBody>
          <a:bodyPr>
            <a:noAutofit/>
          </a:bodyPr>
          <a:lstStyle/>
          <a:p>
            <a:r>
              <a:rPr kumimoji="1" lang="en-US" altLang="ko-KR" sz="5000" b="1" dirty="0">
                <a:latin typeface="+mn-lt"/>
              </a:rPr>
              <a:t>Doublet Classification using Topic model</a:t>
            </a:r>
            <a:endParaRPr kumimoji="1" lang="ko-KR" altLang="en-US" sz="5000" b="1" dirty="0">
              <a:latin typeface="+mn-lt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BEA41EC-AE26-B117-EC0C-B9FCC3650E81}"/>
              </a:ext>
            </a:extLst>
          </p:cNvPr>
          <p:cNvSpPr txBox="1">
            <a:spLocks/>
          </p:cNvSpPr>
          <p:nvPr/>
        </p:nvSpPr>
        <p:spPr>
          <a:xfrm>
            <a:off x="1651590" y="3166319"/>
            <a:ext cx="8888819" cy="1868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2000" dirty="0" err="1">
                <a:latin typeface="+mn-lt"/>
              </a:rPr>
              <a:t>Kanghee</a:t>
            </a:r>
            <a:r>
              <a:rPr kumimoji="1" lang="en-US" altLang="ko-KR" sz="2000" dirty="0">
                <a:latin typeface="+mn-lt"/>
              </a:rPr>
              <a:t> Cho, </a:t>
            </a:r>
            <a:r>
              <a:rPr kumimoji="1" lang="en-US" altLang="ko-KR" sz="2000" dirty="0" err="1">
                <a:latin typeface="+mn-lt"/>
              </a:rPr>
              <a:t>Seulki</a:t>
            </a:r>
            <a:r>
              <a:rPr kumimoji="1" lang="en-US" altLang="ko-KR" sz="2000" dirty="0">
                <a:latin typeface="+mn-lt"/>
              </a:rPr>
              <a:t> Lee, </a:t>
            </a:r>
            <a:r>
              <a:rPr kumimoji="1" lang="en-US" altLang="ko-KR" sz="2000" dirty="0" err="1">
                <a:latin typeface="+mn-lt"/>
              </a:rPr>
              <a:t>Chanho</a:t>
            </a:r>
            <a:r>
              <a:rPr kumimoji="1" lang="en-US" altLang="ko-KR" sz="2000" dirty="0">
                <a:latin typeface="+mn-lt"/>
              </a:rPr>
              <a:t> Park</a:t>
            </a:r>
          </a:p>
          <a:p>
            <a:pPr>
              <a:lnSpc>
                <a:spcPct val="100000"/>
              </a:lnSpc>
            </a:pPr>
            <a:endParaRPr kumimoji="1" lang="en-US" altLang="ko-KR" sz="20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kumimoji="1" lang="en-US" altLang="ko-KR" sz="2000" dirty="0">
                <a:latin typeface="+mn-lt"/>
              </a:rPr>
              <a:t>Laboratory for Single Cell Systems</a:t>
            </a:r>
          </a:p>
          <a:p>
            <a:pPr>
              <a:lnSpc>
                <a:spcPct val="100000"/>
              </a:lnSpc>
            </a:pPr>
            <a:r>
              <a:rPr kumimoji="1" lang="en" altLang="ko-KR" sz="2000" dirty="0">
                <a:latin typeface="+mn-lt"/>
              </a:rPr>
              <a:t>Department of Bioinformatics</a:t>
            </a:r>
            <a:r>
              <a:rPr kumimoji="1" lang="ko-KR" altLang="en-US" sz="2000" dirty="0">
                <a:latin typeface="+mn-lt"/>
              </a:rPr>
              <a:t> </a:t>
            </a:r>
            <a:r>
              <a:rPr kumimoji="1" lang="en-US" altLang="ko-KR" sz="2000" dirty="0">
                <a:latin typeface="+mn-lt"/>
              </a:rPr>
              <a:t>of</a:t>
            </a:r>
            <a:r>
              <a:rPr kumimoji="1" lang="en" altLang="ko-KR" sz="2000" dirty="0">
                <a:latin typeface="+mn-lt"/>
              </a:rPr>
              <a:t> </a:t>
            </a:r>
            <a:r>
              <a:rPr kumimoji="1" lang="en" altLang="ko-KR" sz="2000" dirty="0" err="1">
                <a:latin typeface="+mn-lt"/>
              </a:rPr>
              <a:t>Soongsil</a:t>
            </a:r>
            <a:r>
              <a:rPr kumimoji="1" lang="en" altLang="ko-KR" sz="2000" dirty="0">
                <a:latin typeface="+mn-lt"/>
              </a:rPr>
              <a:t> University</a:t>
            </a:r>
          </a:p>
          <a:p>
            <a:pPr>
              <a:lnSpc>
                <a:spcPct val="100000"/>
              </a:lnSpc>
            </a:pPr>
            <a:r>
              <a:rPr kumimoji="1" lang="en-US" altLang="ko-KR" sz="2000" dirty="0">
                <a:latin typeface="+mn-lt"/>
              </a:rPr>
              <a:t>Feb. 17. 2025</a:t>
            </a:r>
            <a:endParaRPr kumimoji="1" lang="en" altLang="ko-KR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4930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DE994E-6955-CB49-0F54-309BAF4A2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DB3497-1BD0-1E5D-9232-EB4246B7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30" t="24828" r="1" b="63524"/>
          <a:stretch/>
        </p:blipFill>
        <p:spPr>
          <a:xfrm>
            <a:off x="9811263" y="6091880"/>
            <a:ext cx="2615623" cy="8062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623201-76F2-25B4-B87C-3D372A847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141385"/>
            <a:ext cx="11529498" cy="64064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500" b="1" u="sng">
                <a:latin typeface="+mn-lt"/>
              </a:rPr>
              <a:t>Base models</a:t>
            </a:r>
            <a:endParaRPr kumimoji="1" lang="ko-KR" altLang="en-US" sz="3500" b="1" u="sng" dirty="0">
              <a:latin typeface="+mn-lt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9B6D27D-F9B2-D979-54B9-1722CF3B5D17}"/>
              </a:ext>
            </a:extLst>
          </p:cNvPr>
          <p:cNvSpPr txBox="1">
            <a:spLocks/>
          </p:cNvSpPr>
          <p:nvPr/>
        </p:nvSpPr>
        <p:spPr>
          <a:xfrm>
            <a:off x="403861" y="3927988"/>
            <a:ext cx="11635740" cy="2472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ko-Kore-KR" altLang="en-US" sz="1400" dirty="0">
                <a:latin typeface="+mn-lt"/>
              </a:rPr>
              <a:t>여러 다양한 </a:t>
            </a:r>
            <a:r>
              <a:rPr kumimoji="1" lang="en-US" altLang="ko-Kore-KR" sz="1400" dirty="0">
                <a:latin typeface="+mn-lt"/>
              </a:rPr>
              <a:t>Topic model</a:t>
            </a:r>
            <a:r>
              <a:rPr kumimoji="1" lang="ko-Kore-KR" altLang="en-US" sz="1400" dirty="0">
                <a:latin typeface="+mn-lt"/>
              </a:rPr>
              <a:t>들이 공개되어 있어</a:t>
            </a:r>
            <a:r>
              <a:rPr kumimoji="1" lang="en-US" altLang="ko-Kore-KR" sz="1400" dirty="0">
                <a:latin typeface="+mn-lt"/>
              </a:rPr>
              <a:t>, </a:t>
            </a:r>
            <a:r>
              <a:rPr kumimoji="1" lang="ko-Kore-KR" altLang="en-US" sz="1400" dirty="0">
                <a:latin typeface="+mn-lt"/>
              </a:rPr>
              <a:t>백본 코드를 참고할 수 있어</a:t>
            </a:r>
            <a:endParaRPr kumimoji="1" lang="en-US" altLang="ko-Kore-KR" sz="14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kumimoji="1" lang="ko-Kore-KR" altLang="en-US" sz="1400" dirty="0">
                <a:latin typeface="+mn-lt"/>
              </a:rPr>
              <a:t>일주일이라는 해커톤 기간 안에 </a:t>
            </a:r>
            <a:r>
              <a:rPr kumimoji="1" lang="en-US" altLang="ko-Kore-KR" sz="1400" dirty="0">
                <a:latin typeface="+mn-lt"/>
              </a:rPr>
              <a:t>Model</a:t>
            </a:r>
            <a:r>
              <a:rPr kumimoji="1" lang="ko-Kore-KR" altLang="en-US" sz="1400" dirty="0">
                <a:latin typeface="+mn-lt"/>
              </a:rPr>
              <a:t>을 하나 선정하여 </a:t>
            </a:r>
            <a:r>
              <a:rPr kumimoji="1" lang="en-US" altLang="ko-Kore-KR" sz="1400" dirty="0">
                <a:latin typeface="+mn-lt"/>
              </a:rPr>
              <a:t>pic-seq</a:t>
            </a:r>
            <a:r>
              <a:rPr kumimoji="1" lang="ko-Kore-KR" altLang="en-US" sz="1400" dirty="0">
                <a:latin typeface="+mn-lt"/>
              </a:rPr>
              <a:t>에 적용해</a:t>
            </a:r>
            <a:endParaRPr kumimoji="1" lang="en-US" altLang="ko-Kore-KR" sz="14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ore-KR" sz="14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kumimoji="1" lang="ko-Kore-KR" altLang="en-US" sz="1400" b="1" dirty="0">
                <a:latin typeface="+mn-lt"/>
              </a:rPr>
              <a:t>프로토 타입을 만들어 실제로 적용이 가능한지 가늠해볼 수 있을 것 같음</a:t>
            </a:r>
            <a:endParaRPr kumimoji="1" lang="en-US" altLang="ko-KR" sz="1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dirty="0">
              <a:latin typeface="+mn-lt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814C24CD-118F-D5F4-048F-2DEE53781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822" y="1263147"/>
            <a:ext cx="3271130" cy="1510667"/>
          </a:xfrm>
          <a:prstGeom prst="rect">
            <a:avLst/>
          </a:prstGeom>
        </p:spPr>
      </p:pic>
      <p:pic>
        <p:nvPicPr>
          <p:cNvPr id="12" name="그림 11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985909-016A-B7C6-B9E8-CBDD3569F0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8841" b="94595"/>
          <a:stretch/>
        </p:blipFill>
        <p:spPr>
          <a:xfrm>
            <a:off x="4966314" y="892444"/>
            <a:ext cx="1362800" cy="370703"/>
          </a:xfrm>
          <a:prstGeom prst="rect">
            <a:avLst/>
          </a:prstGeom>
        </p:spPr>
      </p:pic>
      <p:pic>
        <p:nvPicPr>
          <p:cNvPr id="14" name="그림 13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589E3B-F39B-978C-CC19-A105F47CE8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5566"/>
          <a:stretch/>
        </p:blipFill>
        <p:spPr>
          <a:xfrm>
            <a:off x="4966314" y="1263147"/>
            <a:ext cx="4071006" cy="10591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57E940-5254-2491-A534-DDC2FBDD9586}"/>
              </a:ext>
            </a:extLst>
          </p:cNvPr>
          <p:cNvSpPr txBox="1"/>
          <p:nvPr/>
        </p:nvSpPr>
        <p:spPr>
          <a:xfrm>
            <a:off x="6444944" y="985463"/>
            <a:ext cx="25923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600" dirty="0">
                <a:hlinkClick r:id="rId7"/>
              </a:rPr>
              <a:t>https://github.com/bahareharandizade/KeyETM?tab=readme-ov-file</a:t>
            </a:r>
            <a:r>
              <a:rPr kumimoji="1" lang="en" altLang="ko-Kore-KR" sz="600" dirty="0"/>
              <a:t> </a:t>
            </a:r>
            <a:endParaRPr kumimoji="1" lang="ko-Kore-KR" altLang="en-US" sz="600" dirty="0"/>
          </a:p>
        </p:txBody>
      </p:sp>
      <p:pic>
        <p:nvPicPr>
          <p:cNvPr id="18" name="그림 17" descr="텍스트, 스크린샷, 폰트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2622350-9E15-31D6-E443-7A91F9340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320" y="2732294"/>
            <a:ext cx="4282440" cy="1837753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FA0D1F-8948-664F-EF39-234387E88B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115" y="2709265"/>
            <a:ext cx="3271130" cy="76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31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2392C-698D-F3B1-1136-DFB9F87CA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C538D9-A576-BA83-0A60-97D96167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30" t="24828" r="1" b="63524"/>
          <a:stretch/>
        </p:blipFill>
        <p:spPr>
          <a:xfrm>
            <a:off x="9811263" y="6091880"/>
            <a:ext cx="2615623" cy="8062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80B3F5-7C86-9F5F-D0B6-D42BF8032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590" y="2002083"/>
            <a:ext cx="8888819" cy="1065313"/>
          </a:xfrm>
        </p:spPr>
        <p:txBody>
          <a:bodyPr>
            <a:noAutofit/>
          </a:bodyPr>
          <a:lstStyle/>
          <a:p>
            <a:r>
              <a:rPr kumimoji="1" lang="ko-KR" altLang="en-US" sz="5000" b="1" dirty="0">
                <a:latin typeface="+mn-lt"/>
              </a:rPr>
              <a:t>감사합니다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DD65B2A-378A-8F6F-9D1D-C1F738D88158}"/>
              </a:ext>
            </a:extLst>
          </p:cNvPr>
          <p:cNvSpPr txBox="1">
            <a:spLocks/>
          </p:cNvSpPr>
          <p:nvPr/>
        </p:nvSpPr>
        <p:spPr>
          <a:xfrm>
            <a:off x="1651590" y="3166319"/>
            <a:ext cx="8888819" cy="1868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2000" dirty="0" err="1">
                <a:latin typeface="+mn-lt"/>
              </a:rPr>
              <a:t>Kanghee</a:t>
            </a:r>
            <a:r>
              <a:rPr kumimoji="1" lang="en-US" altLang="ko-KR" sz="2000" dirty="0">
                <a:latin typeface="+mn-lt"/>
              </a:rPr>
              <a:t> Cho, </a:t>
            </a:r>
            <a:r>
              <a:rPr kumimoji="1" lang="en-US" altLang="ko-KR" sz="2000" dirty="0" err="1">
                <a:latin typeface="+mn-lt"/>
              </a:rPr>
              <a:t>Seulki</a:t>
            </a:r>
            <a:r>
              <a:rPr kumimoji="1" lang="en-US" altLang="ko-KR" sz="2000" dirty="0">
                <a:latin typeface="+mn-lt"/>
              </a:rPr>
              <a:t> Lee, </a:t>
            </a:r>
            <a:r>
              <a:rPr kumimoji="1" lang="en-US" altLang="ko-KR" sz="2000" dirty="0" err="1">
                <a:latin typeface="+mn-lt"/>
              </a:rPr>
              <a:t>Chanho</a:t>
            </a:r>
            <a:r>
              <a:rPr kumimoji="1" lang="en-US" altLang="ko-KR" sz="2000" dirty="0">
                <a:latin typeface="+mn-lt"/>
              </a:rPr>
              <a:t> Park</a:t>
            </a:r>
          </a:p>
          <a:p>
            <a:pPr>
              <a:lnSpc>
                <a:spcPct val="100000"/>
              </a:lnSpc>
            </a:pPr>
            <a:endParaRPr kumimoji="1" lang="en-US" altLang="ko-KR" sz="20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kumimoji="1" lang="en-US" altLang="ko-KR" sz="2000" dirty="0">
                <a:latin typeface="+mn-lt"/>
              </a:rPr>
              <a:t>Laboratory for Single Cell Systems</a:t>
            </a:r>
          </a:p>
          <a:p>
            <a:pPr>
              <a:lnSpc>
                <a:spcPct val="100000"/>
              </a:lnSpc>
            </a:pPr>
            <a:r>
              <a:rPr kumimoji="1" lang="en" altLang="ko-KR" sz="2000" dirty="0">
                <a:latin typeface="+mn-lt"/>
              </a:rPr>
              <a:t>Department of Bioinformatics</a:t>
            </a:r>
            <a:r>
              <a:rPr kumimoji="1" lang="ko-KR" altLang="en-US" sz="2000" dirty="0">
                <a:latin typeface="+mn-lt"/>
              </a:rPr>
              <a:t> </a:t>
            </a:r>
            <a:r>
              <a:rPr kumimoji="1" lang="en-US" altLang="ko-KR" sz="2000" dirty="0">
                <a:latin typeface="+mn-lt"/>
              </a:rPr>
              <a:t>of</a:t>
            </a:r>
            <a:r>
              <a:rPr kumimoji="1" lang="en" altLang="ko-KR" sz="2000" dirty="0">
                <a:latin typeface="+mn-lt"/>
              </a:rPr>
              <a:t> </a:t>
            </a:r>
            <a:r>
              <a:rPr kumimoji="1" lang="en" altLang="ko-KR" sz="2000" dirty="0" err="1">
                <a:latin typeface="+mn-lt"/>
              </a:rPr>
              <a:t>Soongsil</a:t>
            </a:r>
            <a:r>
              <a:rPr kumimoji="1" lang="en" altLang="ko-KR" sz="2000" dirty="0">
                <a:latin typeface="+mn-lt"/>
              </a:rPr>
              <a:t> University</a:t>
            </a:r>
          </a:p>
          <a:p>
            <a:pPr>
              <a:lnSpc>
                <a:spcPct val="100000"/>
              </a:lnSpc>
            </a:pPr>
            <a:r>
              <a:rPr kumimoji="1" lang="en-US" altLang="ko-KR" sz="2000" dirty="0">
                <a:latin typeface="+mn-lt"/>
              </a:rPr>
              <a:t>Feb. 17. 2025</a:t>
            </a:r>
            <a:endParaRPr kumimoji="1" lang="en" altLang="ko-KR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693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5A617-BF4D-B47E-FDB1-AA35F4878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616C41-BD5D-52C8-B86E-9DE8653858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30" t="24828" r="1" b="63524"/>
          <a:stretch/>
        </p:blipFill>
        <p:spPr>
          <a:xfrm>
            <a:off x="9811263" y="6091880"/>
            <a:ext cx="2615623" cy="8062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153F24-067F-F93B-4BD9-5F538AB78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141385"/>
            <a:ext cx="11529498" cy="64064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500" b="1" u="sng" dirty="0">
                <a:latin typeface="+mn-lt"/>
              </a:rPr>
              <a:t>Niche gene analysis in PIC seq</a:t>
            </a:r>
            <a:endParaRPr kumimoji="1" lang="ko-KR" altLang="en-US" sz="3500" b="1" u="sng" dirty="0">
              <a:latin typeface="+mn-lt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59012A1-3E02-8E75-D8D3-3698C0801833}"/>
              </a:ext>
            </a:extLst>
          </p:cNvPr>
          <p:cNvSpPr txBox="1">
            <a:spLocks/>
          </p:cNvSpPr>
          <p:nvPr/>
        </p:nvSpPr>
        <p:spPr>
          <a:xfrm>
            <a:off x="251461" y="914400"/>
            <a:ext cx="11635740" cy="5802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4868D7C-73B5-EC7C-ABE9-AB8D7CB39E0D}"/>
              </a:ext>
            </a:extLst>
          </p:cNvPr>
          <p:cNvSpPr txBox="1">
            <a:spLocks/>
          </p:cNvSpPr>
          <p:nvPr/>
        </p:nvSpPr>
        <p:spPr>
          <a:xfrm>
            <a:off x="4609328" y="5880460"/>
            <a:ext cx="11635740" cy="2472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ko-KR" altLang="en-US" sz="1000" dirty="0">
                <a:latin typeface="+mn-lt"/>
              </a:rPr>
              <a:t>이전의 교수님의 연구에서 물리적으로 두개의 </a:t>
            </a:r>
            <a:r>
              <a:rPr kumimoji="1" lang="en-US" altLang="ko-KR" sz="1000" dirty="0">
                <a:latin typeface="+mn-lt"/>
              </a:rPr>
              <a:t>cell</a:t>
            </a:r>
            <a:r>
              <a:rPr kumimoji="1" lang="ko-KR" altLang="en-US" sz="1000" dirty="0">
                <a:latin typeface="+mn-lt"/>
              </a:rPr>
              <a:t>이 붙어있는 </a:t>
            </a:r>
            <a:r>
              <a:rPr kumimoji="1" lang="en-US" altLang="ko-KR" sz="1000" dirty="0">
                <a:latin typeface="+mn-lt"/>
              </a:rPr>
              <a:t>PIC seq data</a:t>
            </a:r>
            <a:r>
              <a:rPr kumimoji="1" lang="ko-KR" altLang="en-US" sz="1000" dirty="0" err="1">
                <a:latin typeface="+mn-lt"/>
              </a:rPr>
              <a:t>를</a:t>
            </a:r>
            <a:r>
              <a:rPr kumimoji="1" lang="ko-KR" altLang="en-US" sz="1000" dirty="0">
                <a:latin typeface="+mn-lt"/>
              </a:rPr>
              <a:t> 이용해</a:t>
            </a:r>
            <a:endParaRPr kumimoji="1" lang="en-US" altLang="ko-KR" sz="10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0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kumimoji="1" lang="ko-KR" altLang="en-US" sz="1000" dirty="0">
                <a:latin typeface="+mn-lt"/>
              </a:rPr>
              <a:t>서로 접촉하고 있는 </a:t>
            </a:r>
            <a:r>
              <a:rPr kumimoji="1" lang="en-US" altLang="ko-KR" sz="1000" dirty="0">
                <a:latin typeface="+mn-lt"/>
              </a:rPr>
              <a:t>cell </a:t>
            </a:r>
            <a:r>
              <a:rPr kumimoji="1" lang="ko-KR" altLang="en-US" sz="1000" dirty="0">
                <a:latin typeface="+mn-lt"/>
              </a:rPr>
              <a:t>사이의 특정 유전자가 발현하는 패턴 즉</a:t>
            </a:r>
            <a:r>
              <a:rPr kumimoji="1" lang="en-US" altLang="ko-KR" sz="1000" dirty="0">
                <a:latin typeface="+mn-lt"/>
              </a:rPr>
              <a:t>,</a:t>
            </a:r>
            <a:r>
              <a:rPr kumimoji="1" lang="ko-KR" altLang="en-US" sz="1000" dirty="0">
                <a:latin typeface="+mn-lt"/>
              </a:rPr>
              <a:t> </a:t>
            </a:r>
            <a:r>
              <a:rPr kumimoji="1" lang="en-US" altLang="ko-KR" sz="1000" dirty="0">
                <a:latin typeface="+mn-lt"/>
              </a:rPr>
              <a:t>Niche gene</a:t>
            </a:r>
            <a:r>
              <a:rPr kumimoji="1" lang="ko-KR" altLang="en-US" sz="1000" dirty="0">
                <a:latin typeface="+mn-lt"/>
              </a:rPr>
              <a:t>을 찾았음</a:t>
            </a:r>
            <a:endParaRPr kumimoji="1" lang="en-US" altLang="ko-KR" sz="10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0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0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000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000" dirty="0">
              <a:latin typeface="+mn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2E6A85-B3EA-1D6B-A77C-04FBB1AF8167}"/>
              </a:ext>
            </a:extLst>
          </p:cNvPr>
          <p:cNvGrpSpPr/>
          <p:nvPr/>
        </p:nvGrpSpPr>
        <p:grpSpPr>
          <a:xfrm>
            <a:off x="486278" y="1060946"/>
            <a:ext cx="5330304" cy="5509123"/>
            <a:chOff x="167270" y="667357"/>
            <a:chExt cx="5127585" cy="58067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C57A924-DE89-BF96-1183-4800A8C08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270" y="667357"/>
              <a:ext cx="5127585" cy="151148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519AB3-B01A-E4EE-0C34-28A790E9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978" y="2408514"/>
              <a:ext cx="4481826" cy="1812321"/>
            </a:xfrm>
            <a:prstGeom prst="rect">
              <a:avLst/>
            </a:prstGeom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F8C0E11-2F59-166F-4838-2F5AFC1E0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33" y="4335562"/>
              <a:ext cx="4232491" cy="213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1DC61C-8D12-DD13-5B4B-BBF19848C6DD}"/>
              </a:ext>
            </a:extLst>
          </p:cNvPr>
          <p:cNvSpPr txBox="1"/>
          <p:nvPr/>
        </p:nvSpPr>
        <p:spPr>
          <a:xfrm>
            <a:off x="5462475" y="4561510"/>
            <a:ext cx="671851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Cell-cell interaction</a:t>
            </a:r>
            <a:r>
              <a:rPr lang="ko-KR" altLang="en-US" sz="1300" b="1" dirty="0"/>
              <a:t>은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세포들이 의사소통 하는 방식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en-US" altLang="ko-KR" sz="1300" b="1" dirty="0"/>
              <a:t>PIC-seq</a:t>
            </a:r>
            <a:r>
              <a:rPr lang="ko-KR" altLang="en-US" sz="1300" b="1" dirty="0"/>
              <a:t>을 이용해 물리적으로 붙어있는 두 세포 간의 상호작용을 확인할 수 있음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대표적으로</a:t>
            </a:r>
            <a:r>
              <a:rPr lang="en-US" altLang="ko-KR" sz="1300" b="1" dirty="0"/>
              <a:t>,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Niche gene </a:t>
            </a:r>
            <a:r>
              <a:rPr lang="ko-KR" altLang="en-US" sz="1300" b="1" dirty="0"/>
              <a:t>이라는 접촉하고 있는 </a:t>
            </a:r>
            <a:r>
              <a:rPr lang="en-US" altLang="ko-KR" sz="1300" b="1" dirty="0"/>
              <a:t>cell</a:t>
            </a:r>
            <a:r>
              <a:rPr lang="ko-KR" altLang="en-US" sz="1300" b="1" dirty="0"/>
              <a:t>들에서 특정 유전자가 발현하는 패턴</a:t>
            </a:r>
            <a:endParaRPr lang="en-US" altLang="ko-KR" sz="13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84EFB2B-56ED-903F-6C7F-D31592AF3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855" y="1719576"/>
            <a:ext cx="3633186" cy="1986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4093B6D-3CA5-2898-01D0-16741639018C}"/>
              </a:ext>
            </a:extLst>
          </p:cNvPr>
          <p:cNvSpPr txBox="1"/>
          <p:nvPr/>
        </p:nvSpPr>
        <p:spPr>
          <a:xfrm>
            <a:off x="8241453" y="3740800"/>
            <a:ext cx="20890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800"/>
              </a:spcAft>
            </a:pPr>
            <a:r>
              <a:rPr lang="en" altLang="ko-KR" sz="800" i="0" dirty="0">
                <a:solidFill>
                  <a:srgbClr val="222222"/>
                </a:solidFill>
                <a:effectLst/>
                <a:latin typeface="-apple-system"/>
                <a:hlinkClick r:id="rId8"/>
              </a:rPr>
              <a:t>https://doi.org/10.1038/s41589-021-00790-x</a:t>
            </a:r>
            <a:r>
              <a:rPr lang="ko-KR" altLang="en-US" sz="80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endParaRPr lang="en" altLang="ko-KR" sz="80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5247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683C-07C7-5A50-2E11-D45EAE35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3B5D83-642C-CF8B-153B-AA7A072F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30" t="24828" r="1" b="63524"/>
          <a:stretch/>
        </p:blipFill>
        <p:spPr>
          <a:xfrm>
            <a:off x="9811263" y="6091880"/>
            <a:ext cx="2615623" cy="8062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78181-1A87-9D77-1754-60C7B15AC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141385"/>
            <a:ext cx="11529498" cy="64064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500" b="1" u="sng" dirty="0">
                <a:latin typeface="+mn-lt"/>
              </a:rPr>
              <a:t>Doublet in 10X platform</a:t>
            </a:r>
            <a:endParaRPr kumimoji="1" lang="ko-KR" altLang="en-US" sz="3500" b="1" u="sng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6C3AE-B6C2-E5F1-4798-BC54B923B9BE}"/>
              </a:ext>
            </a:extLst>
          </p:cNvPr>
          <p:cNvSpPr txBox="1"/>
          <p:nvPr/>
        </p:nvSpPr>
        <p:spPr>
          <a:xfrm>
            <a:off x="535910" y="4904407"/>
            <a:ext cx="1165608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 err="1"/>
              <a:t>scRNA</a:t>
            </a:r>
            <a:r>
              <a:rPr lang="en-US" altLang="ko-KR" sz="1300" b="1" dirty="0"/>
              <a:t> seq data</a:t>
            </a:r>
            <a:r>
              <a:rPr lang="ko-KR" altLang="en-US" sz="1300" b="1" dirty="0"/>
              <a:t>로 돌아오면</a:t>
            </a:r>
            <a:r>
              <a:rPr lang="en-US" altLang="ko-KR" sz="1300" b="1" dirty="0"/>
              <a:t>,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10X platform</a:t>
            </a:r>
            <a:r>
              <a:rPr lang="ko-KR" altLang="en-US" sz="1300" b="1" dirty="0"/>
              <a:t>는 </a:t>
            </a:r>
            <a:r>
              <a:rPr lang="en-US" altLang="ko-KR" sz="1300" b="1" dirty="0"/>
              <a:t>droplet</a:t>
            </a:r>
            <a:r>
              <a:rPr lang="ko-KR" altLang="en-US" sz="1300" b="1" dirty="0"/>
              <a:t> 방식을 이용하며 </a:t>
            </a:r>
            <a:r>
              <a:rPr lang="en-US" altLang="ko-KR" sz="1300" b="1" dirty="0"/>
              <a:t>QC</a:t>
            </a:r>
            <a:r>
              <a:rPr lang="ko-KR" altLang="en-US" sz="1300" b="1" dirty="0"/>
              <a:t> 과정에서 </a:t>
            </a:r>
            <a:r>
              <a:rPr lang="en-US" altLang="ko-KR" sz="1300" b="1" dirty="0"/>
              <a:t>ambient RNA, doublet</a:t>
            </a:r>
            <a:r>
              <a:rPr lang="ko-KR" altLang="en-US" sz="1300" b="1" dirty="0"/>
              <a:t> 등을 제거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주로 버려지는 </a:t>
            </a:r>
            <a:r>
              <a:rPr lang="en-US" altLang="ko-KR" sz="1300" b="1" dirty="0"/>
              <a:t>droplet</a:t>
            </a:r>
            <a:r>
              <a:rPr lang="ko-KR" altLang="en-US" sz="1300" b="1" dirty="0"/>
              <a:t>에서의 두 </a:t>
            </a:r>
            <a:r>
              <a:rPr lang="en-US" altLang="ko-KR" sz="1300" b="1" dirty="0"/>
              <a:t>cell</a:t>
            </a:r>
            <a:r>
              <a:rPr lang="ko-KR" altLang="en-US" sz="1300" b="1" dirty="0"/>
              <a:t>이 포함된 </a:t>
            </a:r>
            <a:r>
              <a:rPr lang="en-US" altLang="ko-KR" sz="1300" b="1" dirty="0"/>
              <a:t>doublet</a:t>
            </a:r>
            <a:r>
              <a:rPr lang="ko-KR" altLang="en-US" sz="1300" b="1" dirty="0"/>
              <a:t>이 만들어지는 찰나의 순간에 </a:t>
            </a:r>
            <a:r>
              <a:rPr lang="en-US" altLang="ko-KR" sz="1300" b="1" dirty="0"/>
              <a:t>interaction </a:t>
            </a:r>
            <a:r>
              <a:rPr lang="ko-KR" altLang="en-US" sz="1300" b="1" dirty="0"/>
              <a:t>할 것이다고 가정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해당 찰나의 순간에서의 발현 패턴을 보면 </a:t>
            </a:r>
            <a:r>
              <a:rPr lang="en-US" altLang="ko-KR" sz="1300" b="1" dirty="0"/>
              <a:t>Niche gene</a:t>
            </a:r>
            <a:r>
              <a:rPr lang="ko-KR" altLang="en-US" sz="1300" b="1" dirty="0"/>
              <a:t>을 찾을 수 있을 것</a:t>
            </a:r>
            <a:endParaRPr lang="en-US" altLang="ko-KR" sz="1300" b="1" dirty="0"/>
          </a:p>
          <a:p>
            <a:endParaRPr lang="en-US" altLang="ko-KR" sz="13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581BCD-4CFB-DAA6-60B6-5EDAD041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157" y="1495592"/>
            <a:ext cx="5125917" cy="2497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AC8ADE-649E-6352-4DB3-44A1F1903A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4953" b="32697"/>
          <a:stretch/>
        </p:blipFill>
        <p:spPr>
          <a:xfrm>
            <a:off x="744415" y="1951552"/>
            <a:ext cx="4278511" cy="2006437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5833F1E-AAC4-C2C3-2A6A-6AA709CB9254}"/>
              </a:ext>
            </a:extLst>
          </p:cNvPr>
          <p:cNvSpPr/>
          <p:nvPr/>
        </p:nvSpPr>
        <p:spPr>
          <a:xfrm>
            <a:off x="5147557" y="2611785"/>
            <a:ext cx="720969" cy="1934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974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12C93-19FC-A060-0AAD-BB45F9BE1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AF2ED7-32DF-356E-52DD-7379EB67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30" t="24828" r="1" b="63524"/>
          <a:stretch/>
        </p:blipFill>
        <p:spPr>
          <a:xfrm>
            <a:off x="9811263" y="6091880"/>
            <a:ext cx="2615623" cy="8062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03EFA8-AE1C-1AAB-52E9-12B23E168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141385"/>
            <a:ext cx="11529498" cy="64064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500" b="1" u="sng" dirty="0">
                <a:latin typeface="+mn-lt"/>
              </a:rPr>
              <a:t>Doublet in 10X platform</a:t>
            </a:r>
            <a:endParaRPr kumimoji="1" lang="ko-KR" altLang="en-US" sz="3500" b="1" u="sng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B7CAD8-BDF1-145B-5819-4B0E9C0C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953" b="32697"/>
          <a:stretch/>
        </p:blipFill>
        <p:spPr>
          <a:xfrm>
            <a:off x="744415" y="1951552"/>
            <a:ext cx="4278511" cy="2006437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54D02862-7049-E7F7-B125-C245B3EE203B}"/>
              </a:ext>
            </a:extLst>
          </p:cNvPr>
          <p:cNvSpPr/>
          <p:nvPr/>
        </p:nvSpPr>
        <p:spPr>
          <a:xfrm>
            <a:off x="5147557" y="2611785"/>
            <a:ext cx="720969" cy="1934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DF4B3-162E-5E13-1912-54E0C2773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821" y="2205854"/>
            <a:ext cx="876226" cy="1143266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12E672-43EC-D30D-1633-FD3480CFA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734" y="914104"/>
            <a:ext cx="4377660" cy="1794396"/>
          </a:xfrm>
          <a:prstGeom prst="rect">
            <a:avLst/>
          </a:prstGeom>
        </p:spPr>
      </p:pic>
      <p:pic>
        <p:nvPicPr>
          <p:cNvPr id="20" name="그림 19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51004C-2748-593D-CF4E-E472DFBDD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734" y="2954770"/>
            <a:ext cx="4880344" cy="15733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986AEA-ABC9-A0B2-D4BF-B9E17D7E64A7}"/>
              </a:ext>
            </a:extLst>
          </p:cNvPr>
          <p:cNvSpPr txBox="1"/>
          <p:nvPr/>
        </p:nvSpPr>
        <p:spPr>
          <a:xfrm>
            <a:off x="6917734" y="2611785"/>
            <a:ext cx="2233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800" dirty="0">
                <a:solidFill>
                  <a:srgbClr val="2F4785"/>
                </a:solidFill>
                <a:effectLst/>
                <a:latin typeface="Helvetica" pitchFamily="2" charset="0"/>
                <a:hlinkClick r:id="rId8"/>
              </a:rPr>
              <a:t>https://doi.org/10.1371/journal.pcbi.1009975</a:t>
            </a:r>
            <a:r>
              <a:rPr lang="en" altLang="ko-KR" sz="800" dirty="0">
                <a:solidFill>
                  <a:srgbClr val="2F4785"/>
                </a:solidFill>
                <a:effectLst/>
                <a:latin typeface="Helvetica" pitchFamily="2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4C401-DEFF-79F1-8141-4B40B0576B60}"/>
              </a:ext>
            </a:extLst>
          </p:cNvPr>
          <p:cNvSpPr txBox="1"/>
          <p:nvPr/>
        </p:nvSpPr>
        <p:spPr>
          <a:xfrm>
            <a:off x="6917734" y="4528162"/>
            <a:ext cx="2004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800" dirty="0">
                <a:solidFill>
                  <a:srgbClr val="000000"/>
                </a:solidFill>
                <a:effectLst/>
                <a:latin typeface="Helvetica" pitchFamily="2" charset="0"/>
                <a:hlinkClick r:id="rId9"/>
              </a:rPr>
              <a:t>https://doi.org/10.1093/bioadv/vbad120</a:t>
            </a:r>
            <a:r>
              <a:rPr lang="en" altLang="ko-KR" sz="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25BB5-8F4D-8A4C-EC7D-6F88B112A692}"/>
              </a:ext>
            </a:extLst>
          </p:cNvPr>
          <p:cNvSpPr txBox="1"/>
          <p:nvPr/>
        </p:nvSpPr>
        <p:spPr>
          <a:xfrm>
            <a:off x="535910" y="5021368"/>
            <a:ext cx="1165608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 dirty="0"/>
              <a:t>그렇다면 실제로 </a:t>
            </a:r>
            <a:r>
              <a:rPr lang="en-US" altLang="ko-KR" sz="1300" b="1" dirty="0"/>
              <a:t>doublet</a:t>
            </a:r>
            <a:r>
              <a:rPr lang="ko-KR" altLang="en-US" sz="1300" b="1" dirty="0"/>
              <a:t>이 </a:t>
            </a:r>
            <a:r>
              <a:rPr lang="en-US" altLang="ko-KR" sz="1300" b="1" dirty="0"/>
              <a:t>interaction</a:t>
            </a:r>
            <a:r>
              <a:rPr lang="ko-KR" altLang="en-US" sz="1300" b="1" dirty="0"/>
              <a:t>한다는 가정이 맞을지</a:t>
            </a:r>
            <a:r>
              <a:rPr lang="en-US" altLang="ko-KR" sz="1300" b="1" dirty="0"/>
              <a:t>? </a:t>
            </a:r>
          </a:p>
          <a:p>
            <a:endParaRPr lang="en-US" altLang="ko-KR" sz="1300" b="1" dirty="0"/>
          </a:p>
          <a:p>
            <a:r>
              <a:rPr lang="ko-KR" altLang="en-US" sz="1300" b="1" dirty="0"/>
              <a:t>이전의 출판된 논문을 보면</a:t>
            </a:r>
            <a:r>
              <a:rPr lang="en-US" altLang="ko-KR" sz="1300" b="1" dirty="0"/>
              <a:t>, </a:t>
            </a:r>
            <a:r>
              <a:rPr lang="en-US" altLang="ko-KR" sz="1300" b="1" dirty="0" err="1"/>
              <a:t>scRNA</a:t>
            </a:r>
            <a:r>
              <a:rPr lang="en-US" altLang="ko-KR" sz="1300" b="1" dirty="0"/>
              <a:t> seq</a:t>
            </a:r>
            <a:r>
              <a:rPr lang="ko-KR" altLang="en-US" sz="1300" b="1" dirty="0"/>
              <a:t> 데이터에서 </a:t>
            </a:r>
            <a:r>
              <a:rPr lang="en-US" altLang="ko-KR" sz="1300" b="1" dirty="0"/>
              <a:t>doublet</a:t>
            </a:r>
            <a:r>
              <a:rPr lang="ko-KR" altLang="en-US" sz="1300" b="1" dirty="0"/>
              <a:t>을 통해 </a:t>
            </a:r>
            <a:r>
              <a:rPr lang="en-US" altLang="ko-KR" sz="1300" b="1" dirty="0"/>
              <a:t>cell-cell interaction</a:t>
            </a:r>
            <a:r>
              <a:rPr lang="ko-KR" altLang="en-US" sz="1300" b="1" dirty="0"/>
              <a:t>을 감지할 수 있다고 제시하며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실제로 </a:t>
            </a:r>
            <a:r>
              <a:rPr lang="en-US" altLang="ko-KR" sz="1300" b="1" dirty="0"/>
              <a:t>doublet</a:t>
            </a:r>
            <a:r>
              <a:rPr lang="ko-KR" altLang="en-US" sz="1300" b="1" dirty="0"/>
              <a:t>을 </a:t>
            </a:r>
            <a:r>
              <a:rPr lang="en-US" altLang="ko-KR" sz="1300" b="1" dirty="0"/>
              <a:t>artificial</a:t>
            </a:r>
            <a:r>
              <a:rPr lang="ko-KR" altLang="en-US" sz="1300" b="1" dirty="0"/>
              <a:t>한 </a:t>
            </a:r>
            <a:r>
              <a:rPr lang="en-US" altLang="ko-KR" sz="1300" b="1" dirty="0"/>
              <a:t>doublet</a:t>
            </a:r>
            <a:r>
              <a:rPr lang="ko-KR" altLang="en-US" sz="1300" b="1" dirty="0"/>
              <a:t>과 </a:t>
            </a:r>
            <a:r>
              <a:rPr lang="en-US" altLang="ko-KR" sz="1300" b="1" dirty="0"/>
              <a:t>biological doublet</a:t>
            </a:r>
            <a:r>
              <a:rPr lang="ko-KR" altLang="en-US" sz="1300" b="1" dirty="0" err="1"/>
              <a:t>으로</a:t>
            </a:r>
            <a:r>
              <a:rPr lang="ko-KR" altLang="en-US" sz="1300" b="1" dirty="0"/>
              <a:t> 나누어 생물학적으로 중요한 </a:t>
            </a:r>
            <a:r>
              <a:rPr lang="en-US" altLang="ko-KR" sz="1300" b="1" dirty="0"/>
              <a:t>interaction</a:t>
            </a:r>
            <a:r>
              <a:rPr lang="ko-KR" altLang="en-US" sz="1300" b="1" dirty="0"/>
              <a:t>을 반영하여 보여준 논문이 존재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146361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CB421-2AA1-506E-6494-3C6EA17E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6299A6-1E8C-1882-7431-30C4DE9D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30" t="24828" r="1" b="63524"/>
          <a:stretch/>
        </p:blipFill>
        <p:spPr>
          <a:xfrm>
            <a:off x="9811263" y="6091880"/>
            <a:ext cx="2615623" cy="8062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6840424-9CBD-2B31-1C4F-5357FAC6A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141385"/>
            <a:ext cx="11529498" cy="64064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500" b="1" u="sng" dirty="0">
                <a:latin typeface="+mn-lt"/>
              </a:rPr>
              <a:t>ST deconvolve using Topic model</a:t>
            </a:r>
            <a:endParaRPr kumimoji="1" lang="ko-KR" altLang="en-US" sz="3500" b="1" u="sng" dirty="0">
              <a:latin typeface="+mn-lt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D79D093-E1FB-CB5A-F4BE-CE617FCDF7E4}"/>
              </a:ext>
            </a:extLst>
          </p:cNvPr>
          <p:cNvSpPr txBox="1">
            <a:spLocks/>
          </p:cNvSpPr>
          <p:nvPr/>
        </p:nvSpPr>
        <p:spPr>
          <a:xfrm>
            <a:off x="251461" y="914400"/>
            <a:ext cx="11635740" cy="5802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A7A2F37-87E3-A305-F512-17DA6D5C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47" y="1400212"/>
            <a:ext cx="7399020" cy="24239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04FC35-1F0F-A1EB-56AA-AF044BE89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740" y="2400099"/>
            <a:ext cx="4011548" cy="209937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505ED53-9358-9832-640C-7CDE07960D4C}"/>
              </a:ext>
            </a:extLst>
          </p:cNvPr>
          <p:cNvSpPr txBox="1">
            <a:spLocks/>
          </p:cNvSpPr>
          <p:nvPr/>
        </p:nvSpPr>
        <p:spPr>
          <a:xfrm>
            <a:off x="9221325" y="1516828"/>
            <a:ext cx="1751476" cy="8866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en-US" altLang="ko-KR" sz="1000" dirty="0">
                <a:latin typeface="+mn-lt"/>
              </a:rPr>
              <a:t>Spot = Documents</a:t>
            </a:r>
          </a:p>
          <a:p>
            <a:pPr algn="l">
              <a:lnSpc>
                <a:spcPct val="100000"/>
              </a:lnSpc>
            </a:pPr>
            <a:endParaRPr kumimoji="1" lang="en-US" altLang="ko-KR" sz="10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kumimoji="1" lang="en-US" altLang="ko-KR" sz="1000" dirty="0">
                <a:latin typeface="+mn-lt"/>
              </a:rPr>
              <a:t>Gene = Words</a:t>
            </a:r>
          </a:p>
          <a:p>
            <a:pPr algn="l">
              <a:lnSpc>
                <a:spcPct val="100000"/>
              </a:lnSpc>
            </a:pPr>
            <a:endParaRPr kumimoji="1" lang="en-US" altLang="ko-KR" sz="1000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kumimoji="1" lang="en-US" altLang="ko-KR" sz="1000" dirty="0">
                <a:latin typeface="+mn-lt"/>
              </a:rPr>
              <a:t>Cell type = Inferred topic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D0C88-4A50-1943-A41A-12D0CEB6E277}"/>
              </a:ext>
            </a:extLst>
          </p:cNvPr>
          <p:cNvSpPr txBox="1"/>
          <p:nvPr/>
        </p:nvSpPr>
        <p:spPr>
          <a:xfrm>
            <a:off x="478747" y="4349265"/>
            <a:ext cx="1091449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 dirty="0"/>
              <a:t>이때</a:t>
            </a:r>
            <a:r>
              <a:rPr lang="en-US" altLang="ko-KR" sz="1300" b="1" dirty="0"/>
              <a:t>,</a:t>
            </a:r>
            <a:r>
              <a:rPr lang="ko-KR" altLang="en-US" sz="1300" b="1" dirty="0"/>
              <a:t> 대략 한달 전 </a:t>
            </a:r>
            <a:r>
              <a:rPr lang="en-US" altLang="ko-KR" sz="1300" b="1" dirty="0"/>
              <a:t>ST deconvolution tool SMART</a:t>
            </a:r>
            <a:r>
              <a:rPr lang="ko-KR" altLang="en-US" sz="1300" b="1" dirty="0"/>
              <a:t>가 </a:t>
            </a:r>
            <a:r>
              <a:rPr lang="en-US" altLang="ko-KR" sz="1300" b="1" dirty="0"/>
              <a:t>published </a:t>
            </a:r>
            <a:r>
              <a:rPr lang="ko-KR" altLang="en-US" sz="1300" b="1" dirty="0"/>
              <a:t>됨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en-US" altLang="ko-KR" sz="1300" b="1" dirty="0"/>
              <a:t>Marker gene</a:t>
            </a:r>
            <a:r>
              <a:rPr lang="ko-KR" altLang="en-US" sz="1300" b="1" dirty="0"/>
              <a:t>을 </a:t>
            </a:r>
            <a:r>
              <a:rPr lang="en-US" altLang="ko-KR" sz="1300" b="1" dirty="0"/>
              <a:t>prior meaning</a:t>
            </a:r>
            <a:r>
              <a:rPr lang="ko-KR" altLang="en-US" sz="1300" b="1" dirty="0" err="1"/>
              <a:t>으로</a:t>
            </a:r>
            <a:r>
              <a:rPr lang="ko-KR" altLang="en-US" sz="1300" b="1" dirty="0"/>
              <a:t> 이용하는 </a:t>
            </a:r>
            <a:r>
              <a:rPr lang="en-US" altLang="ko-KR" sz="1300" b="1" dirty="0"/>
              <a:t>reference-free method</a:t>
            </a:r>
          </a:p>
          <a:p>
            <a:endParaRPr lang="en-US" altLang="ko-KR" sz="1300" b="1" dirty="0"/>
          </a:p>
          <a:p>
            <a:r>
              <a:rPr lang="ko-KR" altLang="en-US" sz="1300" b="1" dirty="0"/>
              <a:t>또한 </a:t>
            </a:r>
            <a:r>
              <a:rPr lang="en-US" altLang="ko-KR" sz="1300" b="1" dirty="0"/>
              <a:t>Topic model</a:t>
            </a:r>
            <a:r>
              <a:rPr lang="ko-KR" altLang="en-US" sz="1300" b="1" dirty="0"/>
              <a:t>을 활용</a:t>
            </a:r>
            <a:r>
              <a:rPr lang="en-US" altLang="ko-KR" sz="1300" b="1" dirty="0"/>
              <a:t>,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Spot</a:t>
            </a:r>
            <a:r>
              <a:rPr lang="ko-KR" altLang="en-US" sz="1300" b="1" dirty="0"/>
              <a:t>은 </a:t>
            </a:r>
            <a:r>
              <a:rPr lang="en-US" altLang="ko-KR" sz="1300" b="1" dirty="0"/>
              <a:t>Document</a:t>
            </a:r>
            <a:r>
              <a:rPr lang="ko-KR" altLang="en-US" sz="1300" b="1" dirty="0" err="1"/>
              <a:t>으로</a:t>
            </a:r>
            <a:r>
              <a:rPr lang="ko-KR" altLang="en-US" sz="1300" b="1" dirty="0"/>
              <a:t> 보아</a:t>
            </a:r>
            <a:r>
              <a:rPr lang="en-US" altLang="ko-KR" sz="1300" b="1" dirty="0"/>
              <a:t> Topic</a:t>
            </a:r>
            <a:r>
              <a:rPr lang="ko-KR" altLang="en-US" sz="1300" b="1" dirty="0"/>
              <a:t>의 </a:t>
            </a:r>
            <a:r>
              <a:rPr lang="en-US" altLang="ko-KR" sz="1300" b="1" dirty="0"/>
              <a:t>distribution</a:t>
            </a:r>
            <a:r>
              <a:rPr lang="ko-KR" altLang="en-US" sz="1300" b="1" dirty="0"/>
              <a:t>을 찾아 </a:t>
            </a:r>
            <a:r>
              <a:rPr lang="en-US" altLang="ko-KR" sz="1300" b="1" dirty="0"/>
              <a:t>Spot</a:t>
            </a:r>
            <a:r>
              <a:rPr lang="ko-KR" altLang="en-US" sz="1300" b="1" dirty="0"/>
              <a:t>의 </a:t>
            </a:r>
            <a:r>
              <a:rPr lang="en-US" altLang="ko-KR" sz="1300" b="1" dirty="0"/>
              <a:t>cell type proportion</a:t>
            </a:r>
            <a:r>
              <a:rPr lang="ko-KR" altLang="en-US" sz="1300" b="1" dirty="0"/>
              <a:t>을 </a:t>
            </a:r>
            <a:r>
              <a:rPr lang="en-US" altLang="ko-KR" sz="1300" b="1" dirty="0"/>
              <a:t>predict</a:t>
            </a:r>
          </a:p>
          <a:p>
            <a:endParaRPr lang="en-US" altLang="ko-KR" sz="1300" b="1" dirty="0"/>
          </a:p>
          <a:p>
            <a:r>
              <a:rPr lang="en-US" altLang="ko-KR" sz="1300" b="1" dirty="0"/>
              <a:t>NLP</a:t>
            </a:r>
            <a:r>
              <a:rPr lang="ko-KR" altLang="en-US" sz="1300" b="1" dirty="0"/>
              <a:t> 방법 중 기본적인 </a:t>
            </a:r>
            <a:r>
              <a:rPr lang="en-US" altLang="ko-KR" sz="1300" b="1" dirty="0"/>
              <a:t>Topic model</a:t>
            </a:r>
            <a:r>
              <a:rPr lang="ko-KR" altLang="en-US" sz="1300" b="1" dirty="0"/>
              <a:t>을 활용한 사례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en-US" altLang="ko-KR" sz="1300" b="1" dirty="0"/>
              <a:t>double</a:t>
            </a:r>
            <a:r>
              <a:rPr lang="ko-KR" altLang="en-US" sz="1300" b="1" dirty="0"/>
              <a:t>의 조합을 어렵지만 찾을 수 있을 것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278393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EC4E-F295-4AF3-8E58-B25C7ACA3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BEB53-6618-7973-1087-5542BFD7B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141385"/>
            <a:ext cx="11529498" cy="64064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500" b="1" u="sng" dirty="0">
                <a:latin typeface="+mn-lt"/>
              </a:rPr>
              <a:t>Expectation to Topic model</a:t>
            </a:r>
            <a:endParaRPr kumimoji="1" lang="ko-KR" altLang="en-US" sz="3500" b="1" u="sng" dirty="0">
              <a:latin typeface="+mn-lt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2F542F8-8C62-3840-D0E1-19E705E97A2F}"/>
              </a:ext>
            </a:extLst>
          </p:cNvPr>
          <p:cNvGrpSpPr/>
          <p:nvPr/>
        </p:nvGrpSpPr>
        <p:grpSpPr>
          <a:xfrm>
            <a:off x="497816" y="1327668"/>
            <a:ext cx="6161167" cy="5035235"/>
            <a:chOff x="304178" y="1037212"/>
            <a:chExt cx="6161167" cy="5035235"/>
          </a:xfrm>
        </p:grpSpPr>
        <p:pic>
          <p:nvPicPr>
            <p:cNvPr id="18" name="그림 17" descr="텍스트, 스크린샷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F281C5-0BD3-3EE2-30F7-80EFE395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447" y="3634481"/>
              <a:ext cx="5454323" cy="1923692"/>
            </a:xfrm>
            <a:prstGeom prst="rect">
              <a:avLst/>
            </a:prstGeom>
          </p:spPr>
        </p:pic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9D3DBA04-22B1-BA47-68FA-0DCDBEB59181}"/>
                </a:ext>
              </a:extLst>
            </p:cNvPr>
            <p:cNvCxnSpPr/>
            <p:nvPr/>
          </p:nvCxnSpPr>
          <p:spPr>
            <a:xfrm>
              <a:off x="4045317" y="5020665"/>
              <a:ext cx="636422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16314294-ABD8-E47D-E6B6-C4350702DEE8}"/>
                </a:ext>
              </a:extLst>
            </p:cNvPr>
            <p:cNvCxnSpPr/>
            <p:nvPr/>
          </p:nvCxnSpPr>
          <p:spPr>
            <a:xfrm>
              <a:off x="5207068" y="5179634"/>
              <a:ext cx="636422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6041E3C1-91D0-496E-495F-2A2D3E4293F6}"/>
                </a:ext>
              </a:extLst>
            </p:cNvPr>
            <p:cNvCxnSpPr/>
            <p:nvPr/>
          </p:nvCxnSpPr>
          <p:spPr>
            <a:xfrm>
              <a:off x="3137491" y="5256044"/>
              <a:ext cx="63642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B4CCC759-B774-EDEE-4A5B-3214B04A7F3C}"/>
                </a:ext>
              </a:extLst>
            </p:cNvPr>
            <p:cNvCxnSpPr/>
            <p:nvPr/>
          </p:nvCxnSpPr>
          <p:spPr>
            <a:xfrm>
              <a:off x="3327366" y="5425912"/>
              <a:ext cx="63642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456CE48D-CACC-3E87-02F2-80D6EB2E1CBB}"/>
                </a:ext>
              </a:extLst>
            </p:cNvPr>
            <p:cNvCxnSpPr>
              <a:cxnSpLocks/>
            </p:cNvCxnSpPr>
            <p:nvPr/>
          </p:nvCxnSpPr>
          <p:spPr>
            <a:xfrm>
              <a:off x="4597174" y="5558173"/>
              <a:ext cx="144919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아래쪽 화살표[D] 26">
              <a:extLst>
                <a:ext uri="{FF2B5EF4-FFF2-40B4-BE49-F238E27FC236}">
                  <a16:creationId xmlns:a16="http://schemas.microsoft.com/office/drawing/2014/main" id="{D15954D6-0009-20C1-A45C-B7E9F3B9EAD6}"/>
                </a:ext>
              </a:extLst>
            </p:cNvPr>
            <p:cNvSpPr/>
            <p:nvPr/>
          </p:nvSpPr>
          <p:spPr>
            <a:xfrm>
              <a:off x="4813567" y="3660618"/>
              <a:ext cx="172066" cy="49228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7" name="그림 16" descr="텍스트, 스크린샷, 폰트, 라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BD5301A-4961-08E1-DBC6-469AF6CCC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6964" y="1820215"/>
              <a:ext cx="4628865" cy="160244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BCB8960-9A43-A9C1-69FD-04DF1519DE61}"/>
                </a:ext>
              </a:extLst>
            </p:cNvPr>
            <p:cNvSpPr/>
            <p:nvPr/>
          </p:nvSpPr>
          <p:spPr>
            <a:xfrm>
              <a:off x="755430" y="1615282"/>
              <a:ext cx="5458810" cy="1753973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왼쪽 대괄호 12">
              <a:extLst>
                <a:ext uri="{FF2B5EF4-FFF2-40B4-BE49-F238E27FC236}">
                  <a16:creationId xmlns:a16="http://schemas.microsoft.com/office/drawing/2014/main" id="{27D9F565-0506-2CE0-DE7B-AFF11B94D80F}"/>
                </a:ext>
              </a:extLst>
            </p:cNvPr>
            <p:cNvSpPr/>
            <p:nvPr/>
          </p:nvSpPr>
          <p:spPr>
            <a:xfrm>
              <a:off x="1766947" y="2148058"/>
              <a:ext cx="99513" cy="174871"/>
            </a:xfrm>
            <a:prstGeom prst="leftBracke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>
              <a:extLst>
                <a:ext uri="{FF2B5EF4-FFF2-40B4-BE49-F238E27FC236}">
                  <a16:creationId xmlns:a16="http://schemas.microsoft.com/office/drawing/2014/main" id="{8B6F69EC-4CD2-1A90-144F-A57CFEF2F81C}"/>
                </a:ext>
              </a:extLst>
            </p:cNvPr>
            <p:cNvSpPr/>
            <p:nvPr/>
          </p:nvSpPr>
          <p:spPr>
            <a:xfrm>
              <a:off x="1766947" y="2406150"/>
              <a:ext cx="99513" cy="174871"/>
            </a:xfrm>
            <a:prstGeom prst="leftBracke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클립아트, 아동 미술, 그림, 예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11B0B17B-0740-DFBB-F362-A5F8DF89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535" y="1809115"/>
              <a:ext cx="501746" cy="476154"/>
            </a:xfrm>
            <a:prstGeom prst="rect">
              <a:avLst/>
            </a:prstGeom>
          </p:spPr>
        </p:pic>
        <p:pic>
          <p:nvPicPr>
            <p:cNvPr id="16" name="그림 15" descr="클립아트, 포유류, 말, 만화 영화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766E5D8F-BD73-E813-932B-38917F16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534" y="2320032"/>
              <a:ext cx="490134" cy="513025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7375DED-651B-CD3F-5120-365EC1FE0F13}"/>
                </a:ext>
              </a:extLst>
            </p:cNvPr>
            <p:cNvCxnSpPr/>
            <p:nvPr/>
          </p:nvCxnSpPr>
          <p:spPr>
            <a:xfrm>
              <a:off x="1347769" y="2226275"/>
              <a:ext cx="418121" cy="21068"/>
            </a:xfrm>
            <a:prstGeom prst="straightConnector1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6BACB4A-6451-254B-345F-5852948C2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69" y="2494902"/>
              <a:ext cx="418121" cy="84275"/>
            </a:xfrm>
            <a:prstGeom prst="straightConnector1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F6E0E8-CBB2-0CC2-599C-095C8FEE4E4D}"/>
                </a:ext>
              </a:extLst>
            </p:cNvPr>
            <p:cNvSpPr txBox="1"/>
            <p:nvPr/>
          </p:nvSpPr>
          <p:spPr>
            <a:xfrm>
              <a:off x="5146782" y="1430615"/>
              <a:ext cx="1318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dirty="0" err="1">
                  <a:ea typeface="맑은 고딕"/>
                </a:rPr>
                <a:t>document</a:t>
              </a:r>
              <a:endParaRPr lang="ko-KR" altLang="en-US" dirty="0" err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756625-4C07-88CA-38DA-922B8A7CF943}"/>
                </a:ext>
              </a:extLst>
            </p:cNvPr>
            <p:cNvSpPr txBox="1"/>
            <p:nvPr/>
          </p:nvSpPr>
          <p:spPr>
            <a:xfrm>
              <a:off x="2246585" y="1037212"/>
              <a:ext cx="19488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dirty="0">
                  <a:ea typeface="맑은 고딕"/>
                </a:rPr>
                <a:t>(</a:t>
              </a:r>
              <a:r>
                <a:rPr lang="ko-KR" altLang="en-US" dirty="0" err="1">
                  <a:ea typeface="맑은 고딕"/>
                </a:rPr>
                <a:t>Example</a:t>
              </a:r>
              <a:r>
                <a:rPr lang="ko-KR" altLang="en-US" dirty="0">
                  <a:ea typeface="맑은 고딕"/>
                </a:rPr>
                <a:t>) </a:t>
              </a:r>
              <a:r>
                <a:rPr lang="ko-KR" altLang="en-US" dirty="0" err="1">
                  <a:ea typeface="맑은 고딕"/>
                </a:rPr>
                <a:t>model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B35CF82-AB64-B49C-CA06-5272BC33F068}"/>
                </a:ext>
              </a:extLst>
            </p:cNvPr>
            <p:cNvGrpSpPr/>
            <p:nvPr/>
          </p:nvGrpSpPr>
          <p:grpSpPr>
            <a:xfrm>
              <a:off x="5457667" y="5667196"/>
              <a:ext cx="433552" cy="405251"/>
              <a:chOff x="6981039" y="3556979"/>
              <a:chExt cx="433552" cy="405251"/>
            </a:xfrm>
          </p:grpSpPr>
          <p:pic>
            <p:nvPicPr>
              <p:cNvPr id="6" name="그림 5" descr="클립아트, 아동 미술, 그림, 예술이(가) 표시된 사진&#10;&#10;AI가 생성한 콘텐츠에는 오류가 있을 수 있습니다.">
                <a:extLst>
                  <a:ext uri="{FF2B5EF4-FFF2-40B4-BE49-F238E27FC236}">
                    <a16:creationId xmlns:a16="http://schemas.microsoft.com/office/drawing/2014/main" id="{5881C07A-589F-65BC-25DE-A3B6B5CCD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39629"/>
              <a:stretch/>
            </p:blipFill>
            <p:spPr>
              <a:xfrm>
                <a:off x="6981039" y="3586926"/>
                <a:ext cx="217678" cy="375304"/>
              </a:xfrm>
              <a:prstGeom prst="rect">
                <a:avLst/>
              </a:prstGeom>
            </p:spPr>
          </p:pic>
          <p:pic>
            <p:nvPicPr>
              <p:cNvPr id="7" name="그림 6" descr="클립아트, 포유류, 말, 만화 영화이(가) 표시된 사진&#10;&#10;AI가 생성한 콘텐츠에는 오류가 있을 수 있습니다.">
                <a:extLst>
                  <a:ext uri="{FF2B5EF4-FFF2-40B4-BE49-F238E27FC236}">
                    <a16:creationId xmlns:a16="http://schemas.microsoft.com/office/drawing/2014/main" id="{9E6C14F9-14E3-04E4-857C-5F27CA653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5206"/>
              <a:stretch/>
            </p:blipFill>
            <p:spPr>
              <a:xfrm>
                <a:off x="7196913" y="3556979"/>
                <a:ext cx="217678" cy="395451"/>
              </a:xfrm>
              <a:prstGeom prst="rect">
                <a:avLst/>
              </a:prstGeom>
            </p:spPr>
          </p:pic>
        </p:grpSp>
        <p:sp>
          <p:nvSpPr>
            <p:cNvPr id="39" name="왼쪽 대괄호 12">
              <a:extLst>
                <a:ext uri="{FF2B5EF4-FFF2-40B4-BE49-F238E27FC236}">
                  <a16:creationId xmlns:a16="http://schemas.microsoft.com/office/drawing/2014/main" id="{D4DA7E4E-CC43-8094-541F-666DC09DF92A}"/>
                </a:ext>
              </a:extLst>
            </p:cNvPr>
            <p:cNvSpPr/>
            <p:nvPr/>
          </p:nvSpPr>
          <p:spPr>
            <a:xfrm>
              <a:off x="864346" y="4938937"/>
              <a:ext cx="99513" cy="174871"/>
            </a:xfrm>
            <a:prstGeom prst="leftBracke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왼쪽 대괄호 13">
              <a:extLst>
                <a:ext uri="{FF2B5EF4-FFF2-40B4-BE49-F238E27FC236}">
                  <a16:creationId xmlns:a16="http://schemas.microsoft.com/office/drawing/2014/main" id="{04F96ECC-78F7-AF4E-E205-055CBC2D2EA6}"/>
                </a:ext>
              </a:extLst>
            </p:cNvPr>
            <p:cNvSpPr/>
            <p:nvPr/>
          </p:nvSpPr>
          <p:spPr>
            <a:xfrm>
              <a:off x="864345" y="5179634"/>
              <a:ext cx="99513" cy="174871"/>
            </a:xfrm>
            <a:prstGeom prst="leftBracke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 descr="클립아트, 아동 미술, 그림, 예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F5A47B55-0CA5-577A-36DE-A6E9D0B5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178" y="4575407"/>
              <a:ext cx="501746" cy="476154"/>
            </a:xfrm>
            <a:prstGeom prst="rect">
              <a:avLst/>
            </a:prstGeom>
          </p:spPr>
        </p:pic>
        <p:pic>
          <p:nvPicPr>
            <p:cNvPr id="43" name="그림 42" descr="클립아트, 포유류, 말, 만화 영화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1326B81F-7BA6-0A87-86CB-51D8FDD2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178" y="5130599"/>
              <a:ext cx="490134" cy="513025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0E8D665-7463-6375-7963-362CB478F331}"/>
              </a:ext>
            </a:extLst>
          </p:cNvPr>
          <p:cNvSpPr txBox="1"/>
          <p:nvPr/>
        </p:nvSpPr>
        <p:spPr>
          <a:xfrm>
            <a:off x="6734754" y="3123513"/>
            <a:ext cx="5457246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/>
              <a:t>Topic model</a:t>
            </a:r>
            <a:r>
              <a:rPr lang="ko-KR" altLang="en-US" sz="1300" b="1" dirty="0"/>
              <a:t>은 또한 </a:t>
            </a:r>
            <a:r>
              <a:rPr lang="en-US" altLang="ko-KR" sz="1300" b="1" dirty="0"/>
              <a:t>Document</a:t>
            </a:r>
            <a:r>
              <a:rPr lang="ko-KR" altLang="en-US" sz="1300" b="1" dirty="0" err="1"/>
              <a:t>에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Topic</a:t>
            </a:r>
            <a:r>
              <a:rPr lang="ko-KR" altLang="en-US" sz="1300" b="1" dirty="0"/>
              <a:t>의 </a:t>
            </a:r>
            <a:r>
              <a:rPr lang="en-US" altLang="ko-KR" sz="1300" b="1" dirty="0"/>
              <a:t>distribution</a:t>
            </a:r>
            <a:r>
              <a:rPr lang="ko-KR" altLang="en-US" sz="1300" b="1" dirty="0"/>
              <a:t>을 추정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en-US" altLang="ko-KR" sz="1300" b="1" dirty="0"/>
              <a:t>2</a:t>
            </a:r>
            <a:r>
              <a:rPr lang="ko-KR" altLang="en-US" sz="1300" b="1" dirty="0"/>
              <a:t>개의 음식</a:t>
            </a:r>
            <a:r>
              <a:rPr lang="en-US" altLang="ko-KR" sz="1300" b="1" dirty="0"/>
              <a:t>, 2</a:t>
            </a:r>
            <a:r>
              <a:rPr lang="ko-KR" altLang="en-US" sz="1300" b="1" dirty="0"/>
              <a:t>개의 동물</a:t>
            </a:r>
            <a:r>
              <a:rPr lang="en-US" altLang="ko-KR" sz="1300" b="1" dirty="0"/>
              <a:t>, 1</a:t>
            </a:r>
            <a:r>
              <a:rPr lang="ko-KR" altLang="en-US" sz="1300" b="1" dirty="0"/>
              <a:t>개의 섞인 </a:t>
            </a:r>
            <a:r>
              <a:rPr lang="en-US" altLang="ko-KR" sz="1300" b="1" dirty="0"/>
              <a:t>Document</a:t>
            </a:r>
            <a:r>
              <a:rPr lang="ko-KR" altLang="en-US" sz="1300" b="1" dirty="0"/>
              <a:t>가 있을 때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각각의 주제가 얼마 만큼씩 구성되어 있는지 추정함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이때 섞였는지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섞이지 않았는지 구별할 수 있음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174934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C9AF2-DA2B-94B2-FF5E-05592D82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577B3-02B7-0905-9376-EFC5DC745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141385"/>
            <a:ext cx="11529498" cy="64064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500" b="1" u="sng" dirty="0">
                <a:latin typeface="+mn-lt"/>
              </a:rPr>
              <a:t>Expectation to Topic model</a:t>
            </a:r>
            <a:endParaRPr kumimoji="1" lang="ko-KR" altLang="en-US" sz="3500" b="1" u="sng" dirty="0">
              <a:latin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BD17FF-0644-A908-A9C6-A7C9C0C901CC}"/>
              </a:ext>
            </a:extLst>
          </p:cNvPr>
          <p:cNvSpPr txBox="1"/>
          <p:nvPr/>
        </p:nvSpPr>
        <p:spPr>
          <a:xfrm>
            <a:off x="1793564" y="1193399"/>
            <a:ext cx="23373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Our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model</a:t>
            </a:r>
            <a:r>
              <a:rPr lang="ko-KR" altLang="en-US" dirty="0">
                <a:ea typeface="맑은 고딕"/>
              </a:rPr>
              <a:t> : </a:t>
            </a:r>
            <a:r>
              <a:rPr lang="ko-KR" altLang="en-US" dirty="0" err="1">
                <a:ea typeface="맑은 고딕"/>
              </a:rPr>
              <a:t>doublet</a:t>
            </a:r>
            <a:endParaRPr lang="ko-KR" altLang="en-US" dirty="0">
              <a:ea typeface="맑은 고딕"/>
            </a:endParaRPr>
          </a:p>
        </p:txBody>
      </p:sp>
      <p:sp>
        <p:nvSpPr>
          <p:cNvPr id="40" name="아래쪽 화살표[D] 26">
            <a:extLst>
              <a:ext uri="{FF2B5EF4-FFF2-40B4-BE49-F238E27FC236}">
                <a16:creationId xmlns:a16="http://schemas.microsoft.com/office/drawing/2014/main" id="{1044B0F1-0F94-45ED-1035-D7B64FDD1A87}"/>
              </a:ext>
            </a:extLst>
          </p:cNvPr>
          <p:cNvSpPr/>
          <p:nvPr/>
        </p:nvSpPr>
        <p:spPr>
          <a:xfrm>
            <a:off x="3058089" y="4072519"/>
            <a:ext cx="172066" cy="49228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46B802-8779-57FF-C5DE-B927E05C3C3D}"/>
              </a:ext>
            </a:extLst>
          </p:cNvPr>
          <p:cNvSpPr txBox="1"/>
          <p:nvPr/>
        </p:nvSpPr>
        <p:spPr>
          <a:xfrm>
            <a:off x="3409297" y="4087752"/>
            <a:ext cx="32389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ea typeface="맑은 고딕"/>
              </a:rPr>
              <a:t>Model </a:t>
            </a:r>
          </a:p>
          <a:p>
            <a:endParaRPr lang="en-US" altLang="ko-KR" sz="1400" dirty="0">
              <a:ea typeface="맑은 고딕"/>
            </a:endParaRPr>
          </a:p>
          <a:p>
            <a:r>
              <a:rPr lang="en-US" altLang="ko-KR" sz="1400" dirty="0">
                <a:ea typeface="맑은 고딕"/>
              </a:rPr>
              <a:t>: Topic(=cell type)</a:t>
            </a:r>
            <a:r>
              <a:rPr lang="ko-KR" sz="1400" dirty="0">
                <a:ea typeface="맑은 고딕"/>
              </a:rPr>
              <a:t>이 혼재되어 있는지 </a:t>
            </a:r>
            <a:endParaRPr lang="en-US" altLang="ko-KR" sz="1400" dirty="0">
              <a:ea typeface="맑은 고딕"/>
            </a:endParaRPr>
          </a:p>
          <a:p>
            <a:r>
              <a:rPr lang="en-US" altLang="ko-KR" sz="1400" dirty="0">
                <a:ea typeface="맑은 고딕"/>
              </a:rPr>
              <a:t>	purity</a:t>
            </a:r>
            <a:r>
              <a:rPr lang="ko-KR" sz="1400" dirty="0">
                <a:ea typeface="맑은 고딕"/>
              </a:rPr>
              <a:t>가 높은지에 따라</a:t>
            </a:r>
            <a:endParaRPr lang="en-US" altLang="ko-KR" sz="1400" dirty="0">
              <a:ea typeface="맑은 고딕"/>
            </a:endParaRPr>
          </a:p>
        </p:txBody>
      </p:sp>
      <p:pic>
        <p:nvPicPr>
          <p:cNvPr id="56" name="그림 55" descr="스크린샷, 텍스트, 사각형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8841575-E928-0D7B-429B-44172854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5" y="1624003"/>
            <a:ext cx="4420914" cy="222688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84A58-142D-37AA-651F-AF02A567ABAF}"/>
              </a:ext>
            </a:extLst>
          </p:cNvPr>
          <p:cNvGrpSpPr/>
          <p:nvPr/>
        </p:nvGrpSpPr>
        <p:grpSpPr>
          <a:xfrm>
            <a:off x="1493865" y="5233997"/>
            <a:ext cx="4231402" cy="1075942"/>
            <a:chOff x="7539662" y="5726836"/>
            <a:chExt cx="4231402" cy="107594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0AC648-D52F-9E5F-BF56-B21C1E8ED82C}"/>
                </a:ext>
              </a:extLst>
            </p:cNvPr>
            <p:cNvSpPr txBox="1"/>
            <p:nvPr/>
          </p:nvSpPr>
          <p:spPr>
            <a:xfrm>
              <a:off x="8076084" y="5860296"/>
              <a:ext cx="1259089" cy="33117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000" dirty="0" err="1">
                  <a:ea typeface="맑은 고딕"/>
                </a:rPr>
                <a:t>Gene</a:t>
              </a:r>
              <a:r>
                <a:rPr lang="ko-KR" altLang="en-US" sz="1000" dirty="0">
                  <a:ea typeface="맑은 고딕"/>
                </a:rPr>
                <a:t> : </a:t>
              </a:r>
              <a:r>
                <a:rPr lang="ko-KR" altLang="en-US" sz="1000" dirty="0" err="1">
                  <a:ea typeface="맑은 고딕"/>
                </a:rPr>
                <a:t>A</a:t>
              </a:r>
              <a:r>
                <a:rPr lang="ko-KR" altLang="en-US" sz="1000" dirty="0">
                  <a:ea typeface="맑은 고딕"/>
                </a:rPr>
                <a:t>, </a:t>
              </a:r>
              <a:r>
                <a:rPr lang="ko-KR" altLang="en-US" sz="1000" dirty="0" err="1">
                  <a:ea typeface="맑은 고딕"/>
                </a:rPr>
                <a:t>B</a:t>
              </a:r>
              <a:r>
                <a:rPr lang="ko-KR" altLang="en-US" sz="1000" dirty="0">
                  <a:ea typeface="맑은 고딕"/>
                </a:rPr>
                <a:t>, D ..</a:t>
              </a:r>
              <a:endParaRPr lang="ko-KR" altLang="en-US" sz="1000" dirty="0" err="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32C29C-1E17-EB49-01A7-B18DDDECD413}"/>
                </a:ext>
              </a:extLst>
            </p:cNvPr>
            <p:cNvSpPr txBox="1"/>
            <p:nvPr/>
          </p:nvSpPr>
          <p:spPr>
            <a:xfrm>
              <a:off x="8220847" y="6450369"/>
              <a:ext cx="1259089" cy="33117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000" dirty="0" err="1">
                  <a:ea typeface="맑은 고딕"/>
                </a:rPr>
                <a:t>Gene</a:t>
              </a:r>
              <a:r>
                <a:rPr lang="ko-KR" altLang="en-US" sz="1000" dirty="0">
                  <a:ea typeface="맑은 고딕"/>
                </a:rPr>
                <a:t> : C,E,F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53F0AC1-8691-86A9-3F05-D739E56081BE}"/>
                </a:ext>
              </a:extLst>
            </p:cNvPr>
            <p:cNvSpPr/>
            <p:nvPr/>
          </p:nvSpPr>
          <p:spPr>
            <a:xfrm>
              <a:off x="7539662" y="5726836"/>
              <a:ext cx="491559" cy="5087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5695265-2FAD-79A3-EBC8-08051D92CE72}"/>
                </a:ext>
              </a:extLst>
            </p:cNvPr>
            <p:cNvSpPr/>
            <p:nvPr/>
          </p:nvSpPr>
          <p:spPr>
            <a:xfrm>
              <a:off x="7583234" y="6294014"/>
              <a:ext cx="491559" cy="50876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4A4FFA9-003C-4748-9D55-734D2E3B6710}"/>
                </a:ext>
              </a:extLst>
            </p:cNvPr>
            <p:cNvSpPr/>
            <p:nvPr/>
          </p:nvSpPr>
          <p:spPr>
            <a:xfrm>
              <a:off x="9089393" y="5937088"/>
              <a:ext cx="491559" cy="5087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F6FFE8D-688B-CD62-9E6B-41DF1EC34730}"/>
                </a:ext>
              </a:extLst>
            </p:cNvPr>
            <p:cNvSpPr/>
            <p:nvPr/>
          </p:nvSpPr>
          <p:spPr>
            <a:xfrm>
              <a:off x="9539529" y="5937088"/>
              <a:ext cx="491559" cy="50876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89E4D-5DC7-45A7-0011-42BF10F5F41D}"/>
                </a:ext>
              </a:extLst>
            </p:cNvPr>
            <p:cNvSpPr txBox="1"/>
            <p:nvPr/>
          </p:nvSpPr>
          <p:spPr>
            <a:xfrm>
              <a:off x="10090681" y="6070013"/>
              <a:ext cx="168038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000" dirty="0" err="1">
                  <a:ea typeface="맑은 고딕"/>
                </a:rPr>
                <a:t>Gene</a:t>
              </a:r>
              <a:r>
                <a:rPr lang="ko-KR" altLang="en-US" sz="1000" dirty="0">
                  <a:ea typeface="맑은 고딕"/>
                </a:rPr>
                <a:t> : </a:t>
              </a:r>
              <a:r>
                <a:rPr lang="ko-KR" altLang="en-US" sz="1000" dirty="0" err="1">
                  <a:ea typeface="맑은 고딕"/>
                </a:rPr>
                <a:t>A</a:t>
              </a:r>
              <a:r>
                <a:rPr lang="ko-KR" altLang="en-US" sz="1000" dirty="0">
                  <a:ea typeface="맑은 고딕"/>
                </a:rPr>
                <a:t>, </a:t>
              </a:r>
              <a:r>
                <a:rPr lang="ko-KR" altLang="en-US" sz="1000" dirty="0" err="1">
                  <a:ea typeface="맑은 고딕"/>
                </a:rPr>
                <a:t>B</a:t>
              </a:r>
              <a:r>
                <a:rPr lang="ko-KR" altLang="en-US" sz="1000" dirty="0">
                  <a:ea typeface="맑은 고딕"/>
                </a:rPr>
                <a:t>,</a:t>
              </a:r>
              <a:r>
                <a:rPr lang="en-US" altLang="ko-KR" sz="1000" dirty="0">
                  <a:ea typeface="맑은 고딕"/>
                </a:rPr>
                <a:t> C, D, E, F …</a:t>
              </a:r>
              <a:endParaRPr lang="ko-KR" altLang="en-US" sz="1000" dirty="0" err="1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06AB1E5-F4C7-CE7D-78A2-170BB9CAA33A}"/>
              </a:ext>
            </a:extLst>
          </p:cNvPr>
          <p:cNvSpPr txBox="1"/>
          <p:nvPr/>
        </p:nvSpPr>
        <p:spPr>
          <a:xfrm>
            <a:off x="1020936" y="1974102"/>
            <a:ext cx="131379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>
                <a:ea typeface="맑은 고딕"/>
              </a:rPr>
              <a:t>document</a:t>
            </a:r>
            <a:endParaRPr lang="ko-KR" altLang="en-US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37A9D-6C80-2184-DA94-032487CEF9EF}"/>
              </a:ext>
            </a:extLst>
          </p:cNvPr>
          <p:cNvSpPr txBox="1"/>
          <p:nvPr/>
        </p:nvSpPr>
        <p:spPr>
          <a:xfrm>
            <a:off x="6734754" y="2901534"/>
            <a:ext cx="10914492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 err="1"/>
              <a:t>scRNA</a:t>
            </a:r>
            <a:r>
              <a:rPr lang="en-US" altLang="ko-KR" sz="1300" b="1" dirty="0"/>
              <a:t> seq data</a:t>
            </a:r>
            <a:r>
              <a:rPr lang="ko-KR" altLang="en-US" sz="1300" b="1" dirty="0" err="1"/>
              <a:t>에</a:t>
            </a:r>
            <a:r>
              <a:rPr lang="ko-KR" altLang="en-US" sz="1300" b="1" dirty="0"/>
              <a:t> 적용을 하면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en-US" altLang="ko-KR" sz="1300" b="1" dirty="0"/>
              <a:t>droplet</a:t>
            </a:r>
            <a:r>
              <a:rPr lang="ko-KR" altLang="en-US" sz="1300" b="1" dirty="0"/>
              <a:t>이 </a:t>
            </a:r>
            <a:r>
              <a:rPr lang="en-US" altLang="ko-KR" sz="1300" b="1" dirty="0"/>
              <a:t>singlet</a:t>
            </a:r>
            <a:r>
              <a:rPr lang="ko-KR" altLang="en-US" sz="1300" b="1" dirty="0"/>
              <a:t>인지</a:t>
            </a:r>
            <a:r>
              <a:rPr lang="en-US" altLang="ko-KR" sz="1300" b="1" dirty="0"/>
              <a:t>, doublet</a:t>
            </a:r>
            <a:r>
              <a:rPr lang="ko-KR" altLang="en-US" sz="1300" b="1" dirty="0"/>
              <a:t>인지를 </a:t>
            </a:r>
            <a:r>
              <a:rPr lang="en-US" altLang="ko-KR" sz="1300" b="1" dirty="0"/>
              <a:t>purity</a:t>
            </a:r>
            <a:r>
              <a:rPr lang="ko-KR" altLang="en-US" sz="1300" b="1" dirty="0" err="1"/>
              <a:t>에</a:t>
            </a:r>
            <a:r>
              <a:rPr lang="ko-KR" altLang="en-US" sz="1300" b="1" dirty="0"/>
              <a:t> 따라 구별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일차적으로 </a:t>
            </a:r>
            <a:r>
              <a:rPr lang="en-US" altLang="ko-KR" sz="1300" b="1" dirty="0"/>
              <a:t>doublet</a:t>
            </a:r>
            <a:r>
              <a:rPr lang="ko-KR" altLang="en-US" sz="1300" b="1" dirty="0"/>
              <a:t>인지를 구별 후 어떠한 조합인지를 알려준다면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en-US" altLang="ko-KR" sz="1300" b="1" dirty="0"/>
              <a:t>Cell-cell interaction</a:t>
            </a:r>
            <a:r>
              <a:rPr lang="ko-KR" altLang="en-US" sz="1300" b="1" dirty="0"/>
              <a:t>을 볼 수 있을 것이라 희망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99974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5AEA-6ACC-5D0B-E880-C0B4C1710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, 텍스트, 사각형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87DBC5F-7D74-1E1A-B4AC-0AD043C6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550" b="25903"/>
          <a:stretch/>
        </p:blipFill>
        <p:spPr>
          <a:xfrm>
            <a:off x="2325897" y="3748021"/>
            <a:ext cx="3070340" cy="206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E139B2-F792-D421-E912-14146820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530" t="24828" r="1" b="63524"/>
          <a:stretch/>
        </p:blipFill>
        <p:spPr>
          <a:xfrm>
            <a:off x="9811263" y="6091880"/>
            <a:ext cx="2615623" cy="8062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4B0385-B1C7-D24F-727C-93BD1F4A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141385"/>
            <a:ext cx="11529498" cy="64064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500" b="1" u="sng" dirty="0">
                <a:latin typeface="+mn-lt"/>
              </a:rPr>
              <a:t>Final pipeline</a:t>
            </a:r>
            <a:endParaRPr kumimoji="1" lang="ko-KR" altLang="en-US" sz="3500" b="1" u="sng" dirty="0">
              <a:latin typeface="+mn-lt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B81C22F-E8EF-F282-B0D3-3EEEAFE833F8}"/>
              </a:ext>
            </a:extLst>
          </p:cNvPr>
          <p:cNvSpPr txBox="1">
            <a:spLocks/>
          </p:cNvSpPr>
          <p:nvPr/>
        </p:nvSpPr>
        <p:spPr>
          <a:xfrm>
            <a:off x="251461" y="914400"/>
            <a:ext cx="11635740" cy="5802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</p:txBody>
      </p:sp>
      <p:pic>
        <p:nvPicPr>
          <p:cNvPr id="4" name="그림 3" descr="스크린샷, 텍스트, 사각형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A3F59D6-CD01-94D2-931A-DFF282A1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903"/>
          <a:stretch/>
        </p:blipFill>
        <p:spPr>
          <a:xfrm>
            <a:off x="359526" y="1244398"/>
            <a:ext cx="4420914" cy="1650056"/>
          </a:xfrm>
          <a:prstGeom prst="rect">
            <a:avLst/>
          </a:prstGeom>
        </p:spPr>
      </p:pic>
      <p:sp>
        <p:nvSpPr>
          <p:cNvPr id="5" name="아래쪽 화살표[D] 26">
            <a:extLst>
              <a:ext uri="{FF2B5EF4-FFF2-40B4-BE49-F238E27FC236}">
                <a16:creationId xmlns:a16="http://schemas.microsoft.com/office/drawing/2014/main" id="{C19D6F4A-EA93-6C65-8ADF-B9AADC958F94}"/>
              </a:ext>
            </a:extLst>
          </p:cNvPr>
          <p:cNvSpPr/>
          <p:nvPr/>
        </p:nvSpPr>
        <p:spPr>
          <a:xfrm rot="16200000">
            <a:off x="5144543" y="1963892"/>
            <a:ext cx="172066" cy="49228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60B007E-B8D6-00AF-98E9-8219EC56DA0C}"/>
              </a:ext>
            </a:extLst>
          </p:cNvPr>
          <p:cNvSpPr/>
          <p:nvPr/>
        </p:nvSpPr>
        <p:spPr>
          <a:xfrm>
            <a:off x="5730360" y="1467847"/>
            <a:ext cx="1381913" cy="12031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sp>
        <p:nvSpPr>
          <p:cNvPr id="16" name="아래쪽 화살표[D] 26">
            <a:extLst>
              <a:ext uri="{FF2B5EF4-FFF2-40B4-BE49-F238E27FC236}">
                <a16:creationId xmlns:a16="http://schemas.microsoft.com/office/drawing/2014/main" id="{554BDF07-CD3E-DA07-F1BD-A7BA6D584C8C}"/>
              </a:ext>
            </a:extLst>
          </p:cNvPr>
          <p:cNvSpPr/>
          <p:nvPr/>
        </p:nvSpPr>
        <p:spPr>
          <a:xfrm rot="2825445">
            <a:off x="5082539" y="2705015"/>
            <a:ext cx="164616" cy="109056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466B9-8C28-2F8D-0EF2-9663352144F2}"/>
              </a:ext>
            </a:extLst>
          </p:cNvPr>
          <p:cNvGraphicFramePr>
            <a:graphicFrameLocks noGrp="1"/>
          </p:cNvGraphicFramePr>
          <p:nvPr/>
        </p:nvGraphicFramePr>
        <p:xfrm>
          <a:off x="2403260" y="5820258"/>
          <a:ext cx="2072488" cy="27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22">
                  <a:extLst>
                    <a:ext uri="{9D8B030D-6E8A-4147-A177-3AD203B41FA5}">
                      <a16:colId xmlns:a16="http://schemas.microsoft.com/office/drawing/2014/main" val="1621554930"/>
                    </a:ext>
                  </a:extLst>
                </a:gridCol>
                <a:gridCol w="518122">
                  <a:extLst>
                    <a:ext uri="{9D8B030D-6E8A-4147-A177-3AD203B41FA5}">
                      <a16:colId xmlns:a16="http://schemas.microsoft.com/office/drawing/2014/main" val="3068991541"/>
                    </a:ext>
                  </a:extLst>
                </a:gridCol>
                <a:gridCol w="518122">
                  <a:extLst>
                    <a:ext uri="{9D8B030D-6E8A-4147-A177-3AD203B41FA5}">
                      <a16:colId xmlns:a16="http://schemas.microsoft.com/office/drawing/2014/main" val="3407418462"/>
                    </a:ext>
                  </a:extLst>
                </a:gridCol>
                <a:gridCol w="518122">
                  <a:extLst>
                    <a:ext uri="{9D8B030D-6E8A-4147-A177-3AD203B41FA5}">
                      <a16:colId xmlns:a16="http://schemas.microsoft.com/office/drawing/2014/main" val="3566864472"/>
                    </a:ext>
                  </a:extLst>
                </a:gridCol>
              </a:tblGrid>
              <a:tr h="2716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A+B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B+D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9988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3422076-C2AE-24FB-0473-3A9203B8C328}"/>
              </a:ext>
            </a:extLst>
          </p:cNvPr>
          <p:cNvSpPr txBox="1"/>
          <p:nvPr/>
        </p:nvSpPr>
        <p:spPr>
          <a:xfrm>
            <a:off x="4615325" y="5843920"/>
            <a:ext cx="10727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ea typeface="맑은 고딕"/>
              </a:rPr>
              <a:t>Doublet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F74FA0-94DB-9E9E-00D9-3EFE5A3AF992}"/>
              </a:ext>
            </a:extLst>
          </p:cNvPr>
          <p:cNvGrpSpPr/>
          <p:nvPr/>
        </p:nvGrpSpPr>
        <p:grpSpPr>
          <a:xfrm>
            <a:off x="7250267" y="1467847"/>
            <a:ext cx="4991735" cy="3693362"/>
            <a:chOff x="8068237" y="1244398"/>
            <a:chExt cx="4991735" cy="369336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10502D4-15CD-D8F3-4A74-7ECAF8788322}"/>
                </a:ext>
              </a:extLst>
            </p:cNvPr>
            <p:cNvSpPr/>
            <p:nvPr/>
          </p:nvSpPr>
          <p:spPr>
            <a:xfrm>
              <a:off x="8666191" y="1478165"/>
              <a:ext cx="491559" cy="5087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AD76A03-9CED-5396-58EB-7AE75E63F148}"/>
                </a:ext>
              </a:extLst>
            </p:cNvPr>
            <p:cNvSpPr/>
            <p:nvPr/>
          </p:nvSpPr>
          <p:spPr>
            <a:xfrm>
              <a:off x="8666191" y="2182958"/>
              <a:ext cx="491559" cy="5087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7A4BB3F-64ED-04EE-4B28-75F58316DA12}"/>
                </a:ext>
              </a:extLst>
            </p:cNvPr>
            <p:cNvSpPr/>
            <p:nvPr/>
          </p:nvSpPr>
          <p:spPr>
            <a:xfrm>
              <a:off x="9116327" y="2182958"/>
              <a:ext cx="491559" cy="5087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7B23DE-60CE-3BBA-6347-8F5FF8C5E87C}"/>
                </a:ext>
              </a:extLst>
            </p:cNvPr>
            <p:cNvSpPr txBox="1"/>
            <p:nvPr/>
          </p:nvSpPr>
          <p:spPr>
            <a:xfrm>
              <a:off x="8438048" y="2925488"/>
              <a:ext cx="4621924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400" dirty="0">
                  <a:ea typeface="맑은 고딕"/>
                </a:rPr>
                <a:t>Singlet or Doublet</a:t>
              </a:r>
            </a:p>
            <a:p>
              <a:endParaRPr lang="en-US" altLang="ko-KR" sz="1400" dirty="0">
                <a:ea typeface="맑은 고딕"/>
              </a:endParaRPr>
            </a:p>
            <a:p>
              <a:r>
                <a:rPr lang="en-US" altLang="ko-KR" sz="1400" dirty="0">
                  <a:ea typeface="맑은 고딕"/>
                </a:rPr>
                <a:t>If Doublet :</a:t>
              </a:r>
            </a:p>
            <a:p>
              <a:r>
                <a:rPr lang="en-US" altLang="ko-KR" sz="1400" dirty="0">
                  <a:ea typeface="맑은 고딕"/>
                </a:rPr>
                <a:t> </a:t>
              </a:r>
              <a:r>
                <a:rPr lang="ko-KR" altLang="en-US" sz="1400" dirty="0">
                  <a:ea typeface="맑은 고딕"/>
                </a:rPr>
                <a:t>  </a:t>
              </a:r>
              <a:r>
                <a:rPr lang="en-US" altLang="ko-KR" sz="1400" dirty="0">
                  <a:ea typeface="맑은 고딕"/>
                </a:rPr>
                <a:t>What kind of cell type combination is it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2EA4C2-31B4-7E23-6E9A-584793257E52}"/>
                </a:ext>
              </a:extLst>
            </p:cNvPr>
            <p:cNvSpPr/>
            <p:nvPr/>
          </p:nvSpPr>
          <p:spPr>
            <a:xfrm>
              <a:off x="8666191" y="4118429"/>
              <a:ext cx="491559" cy="5087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381D39A-B93C-68A6-A2C2-350E628F7ACD}"/>
                </a:ext>
              </a:extLst>
            </p:cNvPr>
            <p:cNvSpPr/>
            <p:nvPr/>
          </p:nvSpPr>
          <p:spPr>
            <a:xfrm>
              <a:off x="9116327" y="4118429"/>
              <a:ext cx="491559" cy="50876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양쪽 대괄호 8">
              <a:extLst>
                <a:ext uri="{FF2B5EF4-FFF2-40B4-BE49-F238E27FC236}">
                  <a16:creationId xmlns:a16="http://schemas.microsoft.com/office/drawing/2014/main" id="{77A5F568-95CE-3778-9AA3-C0831CDF5400}"/>
                </a:ext>
              </a:extLst>
            </p:cNvPr>
            <p:cNvSpPr/>
            <p:nvPr/>
          </p:nvSpPr>
          <p:spPr>
            <a:xfrm>
              <a:off x="8068237" y="1244398"/>
              <a:ext cx="4098664" cy="3693362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4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D6755-38EE-589F-ACF2-28AFDEA5E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5614C8-AD0C-75FE-57F9-2EAD395F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30" t="24828" r="1" b="63524"/>
          <a:stretch/>
        </p:blipFill>
        <p:spPr>
          <a:xfrm>
            <a:off x="9811263" y="6091880"/>
            <a:ext cx="2615623" cy="8062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D6633E-AF28-2F00-D4E0-CD354B69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3" y="141385"/>
            <a:ext cx="11529498" cy="64064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500" b="1" u="sng" dirty="0">
                <a:latin typeface="+mn-lt"/>
              </a:rPr>
              <a:t>Purpose in Hackathon</a:t>
            </a:r>
            <a:endParaRPr kumimoji="1" lang="ko-KR" altLang="en-US" sz="3500" b="1" u="sng" dirty="0">
              <a:latin typeface="+mn-lt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655889D-950B-01B8-63E4-720C90386033}"/>
              </a:ext>
            </a:extLst>
          </p:cNvPr>
          <p:cNvSpPr txBox="1">
            <a:spLocks/>
          </p:cNvSpPr>
          <p:nvPr/>
        </p:nvSpPr>
        <p:spPr>
          <a:xfrm>
            <a:off x="251461" y="914400"/>
            <a:ext cx="11635740" cy="5802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kumimoji="1" lang="en-US" altLang="ko-KR" sz="14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9EEAA-C68A-8848-27F3-37D9249A9C5D}"/>
              </a:ext>
            </a:extLst>
          </p:cNvPr>
          <p:cNvSpPr txBox="1"/>
          <p:nvPr/>
        </p:nvSpPr>
        <p:spPr>
          <a:xfrm>
            <a:off x="535911" y="3387571"/>
            <a:ext cx="10914492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 dirty="0"/>
              <a:t>프로젝트를 진행할 </a:t>
            </a:r>
            <a:r>
              <a:rPr lang="en-US" altLang="ko-KR" sz="1300" b="1" dirty="0"/>
              <a:t>data</a:t>
            </a:r>
            <a:r>
              <a:rPr lang="ko-KR" altLang="en-US" sz="1300" b="1" dirty="0"/>
              <a:t>는 </a:t>
            </a:r>
            <a:r>
              <a:rPr lang="en-US" altLang="ko-KR" sz="1300" b="1" dirty="0"/>
              <a:t>10X </a:t>
            </a:r>
            <a:r>
              <a:rPr lang="ko-KR" altLang="en-US" sz="1300" b="1" dirty="0"/>
              <a:t>기반의 </a:t>
            </a:r>
            <a:r>
              <a:rPr lang="en-US" altLang="ko-KR" sz="1300" b="1" dirty="0" err="1"/>
              <a:t>scRNA</a:t>
            </a:r>
            <a:r>
              <a:rPr lang="en-US" altLang="ko-KR" sz="1300" b="1" dirty="0"/>
              <a:t> seq data</a:t>
            </a:r>
          </a:p>
          <a:p>
            <a:endParaRPr lang="en-US" altLang="ko-KR" sz="1300" b="1" dirty="0"/>
          </a:p>
          <a:p>
            <a:r>
              <a:rPr lang="ko-KR" altLang="en-US" sz="1300" b="1" dirty="0"/>
              <a:t>참고할 </a:t>
            </a:r>
            <a:r>
              <a:rPr lang="en-US" altLang="ko-KR" sz="1300" b="1" dirty="0"/>
              <a:t>Topic model</a:t>
            </a:r>
            <a:r>
              <a:rPr lang="ko-KR" altLang="en-US" sz="1300" b="1" dirty="0"/>
              <a:t>은 정해진 것이 없지만</a:t>
            </a:r>
            <a:r>
              <a:rPr lang="en-US" altLang="ko-KR" sz="1300" b="1" dirty="0"/>
              <a:t>, prior meaning</a:t>
            </a:r>
            <a:r>
              <a:rPr lang="ko-KR" altLang="en-US" sz="1300" b="1" dirty="0"/>
              <a:t>을 주며 </a:t>
            </a:r>
            <a:r>
              <a:rPr lang="en-US" altLang="ko-KR" sz="1300" b="1" dirty="0"/>
              <a:t>Gibbs sampling</a:t>
            </a:r>
            <a:r>
              <a:rPr lang="ko-KR" altLang="en-US" sz="1300" b="1" dirty="0"/>
              <a:t>과 같은 최적의 근사값을 찾는 알고리즘 적용 희망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기존에 나와있는 </a:t>
            </a:r>
            <a:r>
              <a:rPr lang="en-US" altLang="ko-KR" sz="1300" b="1" dirty="0"/>
              <a:t>doublet detection tool</a:t>
            </a:r>
            <a:r>
              <a:rPr lang="ko-KR" altLang="en-US" sz="1300" b="1" dirty="0"/>
              <a:t>들과 성능 비교 할 예정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실제로 </a:t>
            </a:r>
            <a:r>
              <a:rPr lang="en-US" altLang="ko-KR" sz="1300" b="1" dirty="0"/>
              <a:t>double</a:t>
            </a:r>
            <a:r>
              <a:rPr lang="ko-KR" altLang="en-US" sz="1300" b="1" dirty="0"/>
              <a:t>의 조합을 찾고 </a:t>
            </a:r>
            <a:r>
              <a:rPr lang="en-US" altLang="ko-KR" sz="1300" b="1" dirty="0"/>
              <a:t>interaction</a:t>
            </a:r>
            <a:r>
              <a:rPr lang="ko-KR" altLang="en-US" sz="1300" b="1" dirty="0"/>
              <a:t>을 하는지 유무까지 볼 수 있다면 진행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구상하고 있는 </a:t>
            </a:r>
            <a:r>
              <a:rPr lang="en-US" altLang="ko-KR" sz="1300" b="1" dirty="0"/>
              <a:t>Topic model </a:t>
            </a:r>
            <a:r>
              <a:rPr lang="ko-KR" altLang="en-US" sz="1300" b="1" dirty="0"/>
              <a:t>기반 </a:t>
            </a:r>
            <a:r>
              <a:rPr lang="en-US" altLang="ko-KR" sz="1300" b="1" dirty="0"/>
              <a:t>tool</a:t>
            </a:r>
            <a:r>
              <a:rPr lang="ko-KR" altLang="en-US" sz="1300" b="1" dirty="0"/>
              <a:t>의 </a:t>
            </a:r>
            <a:r>
              <a:rPr lang="en-US" altLang="ko-KR" sz="1300" b="1" dirty="0"/>
              <a:t>prototype</a:t>
            </a:r>
            <a:r>
              <a:rPr lang="ko-KR" altLang="en-US" sz="1300" b="1" dirty="0"/>
              <a:t>을 만드는 것이 주된 목표</a:t>
            </a:r>
            <a:endParaRPr lang="en-US" altLang="ko-KR" sz="1300" b="1" dirty="0"/>
          </a:p>
          <a:p>
            <a:endParaRPr lang="en-US" altLang="ko-KR" sz="1300" b="1" dirty="0"/>
          </a:p>
          <a:p>
            <a:endParaRPr lang="en-US" altLang="ko-KR" sz="1300" b="1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62FB826-9438-5FB9-3F7B-DEB6840F20CB}"/>
              </a:ext>
            </a:extLst>
          </p:cNvPr>
          <p:cNvSpPr/>
          <p:nvPr/>
        </p:nvSpPr>
        <p:spPr>
          <a:xfrm>
            <a:off x="5730360" y="1467847"/>
            <a:ext cx="1381913" cy="12031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11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9846</TotalTime>
  <Words>675</Words>
  <Application>Microsoft Macintosh PowerPoint</Application>
  <PresentationFormat>와이드스크린</PresentationFormat>
  <Paragraphs>128</Paragraphs>
  <Slides>11</Slides>
  <Notes>11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-apple-system</vt:lpstr>
      <vt:lpstr>맑은 고딕</vt:lpstr>
      <vt:lpstr>Arial</vt:lpstr>
      <vt:lpstr>Helvetica</vt:lpstr>
      <vt:lpstr>Wingdings</vt:lpstr>
      <vt:lpstr>Office 테마</vt:lpstr>
      <vt:lpstr>Doublet Classification using Topic model</vt:lpstr>
      <vt:lpstr>Niche gene analysis in PIC seq</vt:lpstr>
      <vt:lpstr>Doublet in 10X platform</vt:lpstr>
      <vt:lpstr>Doublet in 10X platform</vt:lpstr>
      <vt:lpstr>ST deconvolve using Topic model</vt:lpstr>
      <vt:lpstr>Expectation to Topic model</vt:lpstr>
      <vt:lpstr>Expectation to Topic model</vt:lpstr>
      <vt:lpstr>Final pipeline</vt:lpstr>
      <vt:lpstr>Purpose in Hackathon</vt:lpstr>
      <vt:lpstr>Base models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조강희</dc:creator>
  <cp:lastModifiedBy>조강희</cp:lastModifiedBy>
  <cp:revision>1140</cp:revision>
  <dcterms:created xsi:type="dcterms:W3CDTF">2024-11-30T13:11:42Z</dcterms:created>
  <dcterms:modified xsi:type="dcterms:W3CDTF">2025-02-17T10:54:23Z</dcterms:modified>
</cp:coreProperties>
</file>